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74" r:id="rId2"/>
    <p:sldId id="267" r:id="rId3"/>
    <p:sldId id="272" r:id="rId4"/>
    <p:sldId id="257" r:id="rId5"/>
    <p:sldId id="275" r:id="rId6"/>
    <p:sldId id="258" r:id="rId7"/>
    <p:sldId id="259" r:id="rId8"/>
    <p:sldId id="260" r:id="rId9"/>
    <p:sldId id="268" r:id="rId10"/>
    <p:sldId id="269" r:id="rId11"/>
    <p:sldId id="270" r:id="rId12"/>
    <p:sldId id="271" r:id="rId13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CC"/>
    <a:srgbClr val="FF0066"/>
    <a:srgbClr val="FFCCFF"/>
    <a:srgbClr val="333300"/>
    <a:srgbClr val="000099"/>
    <a:srgbClr val="FFFF00"/>
    <a:srgbClr val="FFFF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3" autoAdjust="0"/>
    <p:restoredTop sz="85502" autoAdjust="0"/>
  </p:normalViewPr>
  <p:slideViewPr>
    <p:cSldViewPr>
      <p:cViewPr varScale="1">
        <p:scale>
          <a:sx n="63" d="100"/>
          <a:sy n="63" d="100"/>
        </p:scale>
        <p:origin x="162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01D3D30D-B74D-4197-8155-6D4DB20123E7}" type="datetimeFigureOut">
              <a:rPr lang="en-US"/>
              <a:pPr>
                <a:defRPr/>
              </a:pPr>
              <a:t>28/02/2017</a:t>
            </a:fld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D66F3FFE-3323-4B55-9609-3C2B5BC772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323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F3FFE-3323-4B55-9609-3C2B5BC772A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567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F3FFE-3323-4B55-9609-3C2B5BC772A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943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33993-CBFB-4481-AFAF-9212E05904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050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E2530-3F1A-437D-8402-DFBC5C3F37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366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47ED4-B59F-4B24-BF3B-7830BF7866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584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08EFE-9C88-4EA5-A3DD-119D432655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26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9B0D1-8378-4309-B34D-EC7126B8C2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359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A1267-DBD5-4BC3-BCCC-B291B678D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683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49392-49C3-41CA-A0EE-B0AE8AC757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941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115730-1F98-4FA6-B49A-AD9872798E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007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55A0D-8E00-4E2A-B976-81CC04138E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97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93877-3439-4D20-8899-8DE6D7E39C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716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7191D-90EB-4E2C-9EAC-F249AB63DB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073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966B840-7DB6-4CE1-AE85-7B7F1F1ED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9266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NÂNG CAO NĂNG LỰC RA ĐỀ KIỂM TRA ĐỊNH KÌ </a:t>
            </a: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MÔN LỊCH SỬ - ĐỊA LÍ THEO THÔNG TƯ 22/2016/TT- BGDĐT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1524000"/>
            <a:ext cx="8153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b="1" dirty="0" err="1" smtClean="0"/>
              <a:t>Gợi</a:t>
            </a:r>
            <a:r>
              <a:rPr lang="en-US" b="1" dirty="0" smtClean="0"/>
              <a:t> ý </a:t>
            </a:r>
            <a:r>
              <a:rPr lang="en-US" b="1" dirty="0" err="1" smtClean="0"/>
              <a:t>cấu</a:t>
            </a:r>
            <a:r>
              <a:rPr lang="en-US" b="1" dirty="0" smtClean="0"/>
              <a:t> </a:t>
            </a:r>
            <a:r>
              <a:rPr lang="en-US" b="1" dirty="0" err="1" smtClean="0"/>
              <a:t>trúc</a:t>
            </a:r>
            <a:r>
              <a:rPr lang="en-US" b="1" dirty="0" smtClean="0"/>
              <a:t> </a:t>
            </a:r>
            <a:r>
              <a:rPr lang="en-US" b="1" dirty="0" err="1" smtClean="0"/>
              <a:t>một</a:t>
            </a:r>
            <a:r>
              <a:rPr lang="en-US" b="1" dirty="0" smtClean="0"/>
              <a:t> </a:t>
            </a:r>
            <a:r>
              <a:rPr lang="en-US" b="1" dirty="0" err="1" smtClean="0"/>
              <a:t>đề</a:t>
            </a:r>
            <a:r>
              <a:rPr lang="en-US" b="1" dirty="0" smtClean="0"/>
              <a:t> </a:t>
            </a:r>
            <a:r>
              <a:rPr lang="en-US" b="1" dirty="0" err="1" smtClean="0"/>
              <a:t>kiểm</a:t>
            </a:r>
            <a:r>
              <a:rPr lang="en-US" b="1" dirty="0" smtClean="0"/>
              <a:t> </a:t>
            </a:r>
            <a:r>
              <a:rPr lang="en-US" b="1" dirty="0" err="1" smtClean="0"/>
              <a:t>tra</a:t>
            </a:r>
            <a:r>
              <a:rPr lang="en-US" b="1" dirty="0" smtClean="0"/>
              <a:t> </a:t>
            </a:r>
            <a:r>
              <a:rPr lang="en-US" b="1" dirty="0" err="1" smtClean="0"/>
              <a:t>định</a:t>
            </a:r>
            <a:r>
              <a:rPr lang="en-US" b="1" dirty="0" smtClean="0"/>
              <a:t> </a:t>
            </a:r>
            <a:r>
              <a:rPr lang="en-US" b="1" dirty="0" err="1" smtClean="0"/>
              <a:t>kì</a:t>
            </a:r>
            <a:r>
              <a:rPr lang="en-US" b="1" dirty="0" smtClean="0"/>
              <a:t> </a:t>
            </a:r>
            <a:r>
              <a:rPr lang="en-US" b="1" dirty="0" err="1" smtClean="0"/>
              <a:t>để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trường</a:t>
            </a:r>
            <a:r>
              <a:rPr lang="en-US" b="1" dirty="0" smtClean="0"/>
              <a:t> </a:t>
            </a:r>
            <a:r>
              <a:rPr lang="en-US" b="1" dirty="0" err="1" smtClean="0"/>
              <a:t>tham</a:t>
            </a:r>
            <a:r>
              <a:rPr lang="en-US" b="1" dirty="0" smtClean="0"/>
              <a:t> </a:t>
            </a:r>
            <a:r>
              <a:rPr lang="en-US" b="1" dirty="0" err="1" smtClean="0"/>
              <a:t>khảo</a:t>
            </a:r>
            <a:r>
              <a:rPr lang="en-US" dirty="0" smtClean="0"/>
              <a:t>.</a:t>
            </a:r>
          </a:p>
          <a:p>
            <a:r>
              <a:rPr lang="en-US" dirty="0" smtClean="0"/>
              <a:t>  1.1  </a:t>
            </a:r>
            <a:r>
              <a:rPr lang="en-US" dirty="0" err="1" smtClean="0"/>
              <a:t>Nội</a:t>
            </a:r>
            <a:r>
              <a:rPr lang="en-US" dirty="0" smtClean="0"/>
              <a:t> dung </a:t>
            </a:r>
            <a:r>
              <a:rPr lang="en-US" dirty="0" err="1" smtClean="0"/>
              <a:t>kiểm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môn</a:t>
            </a:r>
            <a:r>
              <a:rPr lang="en-US" dirty="0" smtClean="0"/>
              <a:t> </a:t>
            </a:r>
            <a:r>
              <a:rPr lang="en-US" dirty="0" err="1" smtClean="0"/>
              <a:t>Lịch</a:t>
            </a:r>
            <a:r>
              <a:rPr lang="en-US" dirty="0" smtClean="0"/>
              <a:t>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Địa</a:t>
            </a:r>
            <a:r>
              <a:rPr lang="en-US" dirty="0" smtClean="0"/>
              <a:t> </a:t>
            </a:r>
            <a:r>
              <a:rPr lang="en-US" dirty="0" err="1" smtClean="0"/>
              <a:t>lí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cân</a:t>
            </a:r>
            <a:r>
              <a:rPr lang="en-US" dirty="0" smtClean="0"/>
              <a:t> </a:t>
            </a:r>
            <a:r>
              <a:rPr lang="en-US" dirty="0" err="1" smtClean="0"/>
              <a:t>đối</a:t>
            </a:r>
            <a:r>
              <a:rPr lang="en-US" dirty="0" smtClean="0"/>
              <a:t>. </a:t>
            </a:r>
            <a:r>
              <a:rPr lang="en-US" dirty="0" err="1" smtClean="0"/>
              <a:t>Lịch</a:t>
            </a:r>
            <a:r>
              <a:rPr lang="en-US" dirty="0" smtClean="0"/>
              <a:t>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chiếm</a:t>
            </a:r>
            <a:r>
              <a:rPr lang="en-US" dirty="0" smtClean="0"/>
              <a:t> </a:t>
            </a:r>
            <a:r>
              <a:rPr lang="en-US" dirty="0" err="1" smtClean="0"/>
              <a:t>khoảng</a:t>
            </a:r>
            <a:r>
              <a:rPr lang="en-US" dirty="0" smtClean="0"/>
              <a:t> 50%, </a:t>
            </a:r>
            <a:r>
              <a:rPr lang="en-US" dirty="0" err="1" smtClean="0"/>
              <a:t>Địa</a:t>
            </a:r>
            <a:r>
              <a:rPr lang="en-US" dirty="0" smtClean="0"/>
              <a:t> </a:t>
            </a:r>
            <a:r>
              <a:rPr lang="en-US" dirty="0" err="1" smtClean="0"/>
              <a:t>lí</a:t>
            </a:r>
            <a:r>
              <a:rPr lang="en-US" dirty="0" smtClean="0"/>
              <a:t> </a:t>
            </a:r>
            <a:r>
              <a:rPr lang="en-US" dirty="0" err="1" smtClean="0"/>
              <a:t>chiếm</a:t>
            </a:r>
            <a:r>
              <a:rPr lang="en-US" dirty="0" smtClean="0"/>
              <a:t> </a:t>
            </a:r>
            <a:r>
              <a:rPr lang="en-US" dirty="0" err="1" smtClean="0"/>
              <a:t>khoảng</a:t>
            </a:r>
            <a:r>
              <a:rPr lang="en-US" dirty="0" smtClean="0"/>
              <a:t> 50%.</a:t>
            </a:r>
          </a:p>
          <a:p>
            <a:r>
              <a:rPr lang="en-US" dirty="0" smtClean="0"/>
              <a:t> 1.2.Tỉ </a:t>
            </a:r>
            <a:r>
              <a:rPr lang="en-US" dirty="0" err="1" smtClean="0"/>
              <a:t>lệ</a:t>
            </a:r>
            <a:r>
              <a:rPr lang="en-US" dirty="0" smtClean="0"/>
              <a:t> </a:t>
            </a:r>
            <a:r>
              <a:rPr lang="en-US" dirty="0" err="1" smtClean="0"/>
              <a:t>từng</a:t>
            </a:r>
            <a:r>
              <a:rPr lang="en-US" dirty="0" smtClean="0"/>
              <a:t> </a:t>
            </a:r>
            <a:r>
              <a:rPr lang="en-US" dirty="0" err="1" smtClean="0"/>
              <a:t>mức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:  </a:t>
            </a:r>
            <a:r>
              <a:rPr lang="en-US" dirty="0" err="1" smtClean="0"/>
              <a:t>Mức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 1:  </a:t>
            </a:r>
            <a:r>
              <a:rPr lang="en-US" dirty="0" err="1" smtClean="0"/>
              <a:t>Khoảng</a:t>
            </a:r>
            <a:r>
              <a:rPr lang="en-US" dirty="0" smtClean="0"/>
              <a:t> 40%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</a:t>
            </a:r>
            <a:r>
              <a:rPr lang="en-US" dirty="0" err="1" smtClean="0"/>
              <a:t>Mức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 2: </a:t>
            </a:r>
            <a:r>
              <a:rPr lang="en-US" dirty="0" err="1" smtClean="0"/>
              <a:t>Khoảng</a:t>
            </a:r>
            <a:r>
              <a:rPr lang="en-US" dirty="0" smtClean="0"/>
              <a:t> 30%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</a:t>
            </a:r>
            <a:r>
              <a:rPr lang="en-US" dirty="0" err="1" smtClean="0"/>
              <a:t>Mức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 3: </a:t>
            </a:r>
            <a:r>
              <a:rPr lang="en-US" dirty="0" err="1" smtClean="0"/>
              <a:t>Khoảng</a:t>
            </a:r>
            <a:r>
              <a:rPr lang="en-US" dirty="0" smtClean="0"/>
              <a:t> 20%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</a:t>
            </a:r>
            <a:r>
              <a:rPr lang="en-US" dirty="0" err="1" smtClean="0"/>
              <a:t>Mức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 4: </a:t>
            </a:r>
            <a:r>
              <a:rPr lang="en-US" dirty="0" err="1" smtClean="0"/>
              <a:t>Khoảng</a:t>
            </a:r>
            <a:r>
              <a:rPr lang="en-US" dirty="0" smtClean="0"/>
              <a:t> 10%</a:t>
            </a:r>
          </a:p>
          <a:p>
            <a:r>
              <a:rPr lang="en-US" dirty="0" smtClean="0"/>
              <a:t> 1.3.  </a:t>
            </a:r>
            <a:r>
              <a:rPr lang="en-US" dirty="0" err="1" smtClean="0"/>
              <a:t>Tỉ</a:t>
            </a:r>
            <a:r>
              <a:rPr lang="en-US" dirty="0" smtClean="0"/>
              <a:t> </a:t>
            </a:r>
            <a:r>
              <a:rPr lang="en-US" dirty="0" err="1" smtClean="0"/>
              <a:t>lệ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hỏi</a:t>
            </a:r>
            <a:r>
              <a:rPr lang="en-US" dirty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 smtClean="0"/>
              <a:t>đ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err="1" smtClean="0"/>
              <a:t>ểm</a:t>
            </a:r>
            <a:r>
              <a:rPr lang="en-US" dirty="0" smtClean="0"/>
              <a:t>:</a:t>
            </a:r>
          </a:p>
          <a:p>
            <a:r>
              <a:rPr lang="en-US" dirty="0"/>
              <a:t> </a:t>
            </a:r>
            <a:r>
              <a:rPr lang="en-US" dirty="0" smtClean="0"/>
              <a:t>   -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hỏi</a:t>
            </a:r>
            <a:r>
              <a:rPr lang="en-US" dirty="0" smtClean="0"/>
              <a:t> </a:t>
            </a: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trắc</a:t>
            </a:r>
            <a:r>
              <a:rPr lang="en-US" dirty="0" smtClean="0"/>
              <a:t> </a:t>
            </a:r>
            <a:r>
              <a:rPr lang="en-US" dirty="0" err="1" smtClean="0"/>
              <a:t>nghiệm</a:t>
            </a:r>
            <a:r>
              <a:rPr lang="en-US" dirty="0" smtClean="0"/>
              <a:t> </a:t>
            </a:r>
            <a:r>
              <a:rPr lang="en-US" dirty="0" err="1" smtClean="0"/>
              <a:t>khách</a:t>
            </a:r>
            <a:r>
              <a:rPr lang="en-US" dirty="0" smtClean="0"/>
              <a:t> </a:t>
            </a:r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 smtClean="0"/>
              <a:t>khoảng</a:t>
            </a:r>
            <a:r>
              <a:rPr lang="en-US" dirty="0" smtClean="0"/>
              <a:t> 60%  (</a:t>
            </a:r>
            <a:r>
              <a:rPr lang="en-US" dirty="0" err="1" smtClean="0"/>
              <a:t>Khoảng</a:t>
            </a:r>
            <a:r>
              <a:rPr lang="en-US" dirty="0" smtClean="0"/>
              <a:t> 6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hỏi</a:t>
            </a:r>
            <a:r>
              <a:rPr lang="en-US" dirty="0" smtClean="0"/>
              <a:t>)</a:t>
            </a:r>
          </a:p>
          <a:p>
            <a:r>
              <a:rPr lang="en-US" dirty="0"/>
              <a:t> </a:t>
            </a:r>
            <a:r>
              <a:rPr lang="en-US" dirty="0" smtClean="0"/>
              <a:t>   -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hỏi</a:t>
            </a:r>
            <a:r>
              <a:rPr lang="en-US" dirty="0" smtClean="0"/>
              <a:t> </a:t>
            </a:r>
            <a:r>
              <a:rPr lang="en-US" dirty="0" err="1" smtClean="0"/>
              <a:t>tự</a:t>
            </a:r>
            <a:r>
              <a:rPr lang="en-US" dirty="0" smtClean="0"/>
              <a:t> </a:t>
            </a:r>
            <a:r>
              <a:rPr lang="en-US" dirty="0" err="1" smtClean="0"/>
              <a:t>luận</a:t>
            </a:r>
            <a:r>
              <a:rPr lang="en-US" dirty="0" smtClean="0"/>
              <a:t> </a:t>
            </a:r>
            <a:r>
              <a:rPr lang="en-US" dirty="0" err="1" smtClean="0"/>
              <a:t>khoảng</a:t>
            </a:r>
            <a:r>
              <a:rPr lang="en-US" dirty="0" smtClean="0"/>
              <a:t> 40% (</a:t>
            </a:r>
            <a:r>
              <a:rPr lang="en-US" dirty="0" err="1" smtClean="0"/>
              <a:t>Khoảng</a:t>
            </a:r>
            <a:r>
              <a:rPr lang="en-US" dirty="0" smtClean="0"/>
              <a:t> 4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hỏi</a:t>
            </a:r>
            <a:r>
              <a:rPr lang="en-US" dirty="0" smtClean="0"/>
              <a:t>)</a:t>
            </a:r>
          </a:p>
          <a:p>
            <a:r>
              <a:rPr lang="en-US" dirty="0"/>
              <a:t> </a:t>
            </a:r>
            <a:r>
              <a:rPr lang="en-US" dirty="0" smtClean="0"/>
              <a:t>   - </a:t>
            </a: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hỏi</a:t>
            </a:r>
            <a:r>
              <a:rPr lang="en-US" dirty="0" smtClean="0"/>
              <a:t> </a:t>
            </a:r>
            <a:r>
              <a:rPr lang="en-US" dirty="0" err="1" smtClean="0"/>
              <a:t>khoảng</a:t>
            </a:r>
            <a:r>
              <a:rPr lang="en-US" dirty="0" smtClean="0"/>
              <a:t> 1 </a:t>
            </a:r>
            <a:r>
              <a:rPr lang="en-US" dirty="0" err="1" smtClean="0"/>
              <a:t>điểm</a:t>
            </a:r>
            <a:r>
              <a:rPr lang="en-US" dirty="0" smtClean="0"/>
              <a:t>.</a:t>
            </a:r>
          </a:p>
          <a:p>
            <a:r>
              <a:rPr lang="en-US" dirty="0" smtClean="0"/>
              <a:t>1.4. </a:t>
            </a:r>
            <a:r>
              <a:rPr lang="en-US" dirty="0" err="1" smtClean="0"/>
              <a:t>Thời</a:t>
            </a:r>
            <a:r>
              <a:rPr lang="en-US" dirty="0" smtClean="0"/>
              <a:t> </a:t>
            </a:r>
            <a:r>
              <a:rPr lang="en-US" dirty="0" err="1" smtClean="0"/>
              <a:t>lượng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kiểm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khoảng</a:t>
            </a:r>
            <a:r>
              <a:rPr lang="en-US" dirty="0" smtClean="0"/>
              <a:t> 35 – 40 </a:t>
            </a:r>
            <a:r>
              <a:rPr lang="en-US" dirty="0" err="1" smtClean="0"/>
              <a:t>phút</a:t>
            </a:r>
            <a:r>
              <a:rPr lang="en-US" dirty="0" smtClean="0"/>
              <a:t>.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thang</a:t>
            </a:r>
            <a:r>
              <a:rPr lang="en-US" dirty="0" smtClean="0"/>
              <a:t> </a:t>
            </a:r>
            <a:r>
              <a:rPr lang="en-US" dirty="0" err="1" smtClean="0"/>
              <a:t>điểm</a:t>
            </a:r>
            <a:r>
              <a:rPr lang="en-US" dirty="0" smtClean="0"/>
              <a:t> 10.</a:t>
            </a:r>
          </a:p>
          <a:p>
            <a:r>
              <a:rPr lang="en-US" dirty="0" smtClean="0"/>
              <a:t>1.5.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hỏi</a:t>
            </a:r>
            <a:r>
              <a:rPr lang="en-US" dirty="0" smtClean="0"/>
              <a:t> </a:t>
            </a:r>
            <a:r>
              <a:rPr lang="en-US" dirty="0" err="1" smtClean="0"/>
              <a:t>cần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nội</a:t>
            </a:r>
            <a:r>
              <a:rPr lang="en-US" dirty="0" smtClean="0"/>
              <a:t> dung </a:t>
            </a:r>
            <a:r>
              <a:rPr lang="en-US" dirty="0" err="1" smtClean="0"/>
              <a:t>bao</a:t>
            </a:r>
            <a:r>
              <a:rPr lang="en-US" dirty="0" smtClean="0"/>
              <a:t> </a:t>
            </a:r>
            <a:r>
              <a:rPr lang="en-US" dirty="0" err="1" smtClean="0"/>
              <a:t>quát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vấn</a:t>
            </a:r>
            <a:r>
              <a:rPr lang="en-US" dirty="0" smtClean="0"/>
              <a:t> </a:t>
            </a:r>
            <a:r>
              <a:rPr lang="en-US" dirty="0" err="1" smtClean="0"/>
              <a:t>đề</a:t>
            </a:r>
            <a:r>
              <a:rPr lang="en-US" dirty="0" smtClean="0"/>
              <a:t> </a:t>
            </a:r>
            <a:r>
              <a:rPr lang="en-US" dirty="0" err="1" smtClean="0"/>
              <a:t>cơ</a:t>
            </a:r>
            <a:r>
              <a:rPr lang="en-US" dirty="0" smtClean="0"/>
              <a:t> </a:t>
            </a:r>
            <a:r>
              <a:rPr lang="en-US" dirty="0" err="1" smtClean="0"/>
              <a:t>bản</a:t>
            </a:r>
            <a:r>
              <a:rPr lang="en-US" dirty="0" smtClean="0"/>
              <a:t>, </a:t>
            </a:r>
            <a:r>
              <a:rPr lang="en-US" dirty="0" err="1" smtClean="0"/>
              <a:t>trọng</a:t>
            </a:r>
            <a:r>
              <a:rPr lang="en-US" dirty="0" smtClean="0"/>
              <a:t> </a:t>
            </a:r>
            <a:r>
              <a:rPr lang="en-US" dirty="0" err="1" smtClean="0"/>
              <a:t>tâm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nội</a:t>
            </a:r>
            <a:r>
              <a:rPr lang="en-US" dirty="0" smtClean="0"/>
              <a:t> dung </a:t>
            </a:r>
            <a:r>
              <a:rPr lang="en-US" dirty="0" err="1" smtClean="0"/>
              <a:t>chương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 </a:t>
            </a:r>
            <a:r>
              <a:rPr lang="en-US" dirty="0" err="1" smtClean="0"/>
              <a:t>đã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63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9062" y="304800"/>
            <a:ext cx="8218917" cy="230832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 2"/>
              </a:rPr>
              <a:t>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defRPr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 2"/>
              </a:rPr>
              <a:t>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Dẹp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968).</a:t>
            </a:r>
          </a:p>
          <a:p>
            <a:pPr marL="285750" indent="-285750">
              <a:buFont typeface="Wingdings 2" pitchFamily="18" charset="2"/>
              <a:buChar char="£"/>
              <a:defRPr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dứt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ta.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 2"/>
              </a:rPr>
              <a:t>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 2"/>
              </a:rPr>
              <a:t>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vi-VN" dirty="0"/>
          </a:p>
        </p:txBody>
      </p:sp>
      <p:sp>
        <p:nvSpPr>
          <p:cNvPr id="16387" name="TextBox 4"/>
          <p:cNvSpPr txBox="1">
            <a:spLocks noChangeArrowheads="1"/>
          </p:cNvSpPr>
          <p:nvPr/>
        </p:nvSpPr>
        <p:spPr bwMode="auto">
          <a:xfrm>
            <a:off x="0" y="2623634"/>
            <a:ext cx="918713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eaLnBrk="1" hangingPunct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………………………………………………………………………………………………………</a:t>
            </a:r>
          </a:p>
          <a:p>
            <a:pPr eaLnBrk="1" hangingPunct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………………………………………………………………………………………………………</a:t>
            </a:r>
          </a:p>
          <a:p>
            <a:pPr eaLnBrk="1" hangingPunct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………………………………………………………………………………………………………</a:t>
            </a:r>
          </a:p>
          <a:p>
            <a:pPr eaLnBrk="1" hangingPunct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………………………………………………………………………………………………………</a:t>
            </a:r>
          </a:p>
          <a:p>
            <a:pPr eaLnBrk="1" hangingPunct="1"/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 2" pitchFamily="18" charset="2"/>
              </a:rPr>
              <a:t>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 2" pitchFamily="18" charset="2"/>
              </a:rPr>
              <a:t>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đỉnh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nhọn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sườn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 2" pitchFamily="18" charset="2"/>
              </a:rPr>
              <a:t>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đỉnh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sườn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</a:p>
          <a:p>
            <a:pPr eaLnBrk="1" hangingPunct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 2" pitchFamily="18" charset="2"/>
              </a:rPr>
              <a:t>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đỉnh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sườn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 2" pitchFamily="18" charset="2"/>
              </a:rPr>
              <a:t>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đỉnh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nhọn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sườn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thoải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3"/>
          <p:cNvSpPr txBox="1">
            <a:spLocks noChangeArrowheads="1"/>
          </p:cNvSpPr>
          <p:nvPr/>
        </p:nvSpPr>
        <p:spPr bwMode="auto">
          <a:xfrm>
            <a:off x="0" y="-1588"/>
            <a:ext cx="8267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>
                <a:latin typeface="Times New Roman" pitchFamily="18" charset="0"/>
                <a:cs typeface="Times New Roman" pitchFamily="18" charset="0"/>
              </a:rPr>
              <a:t>Câu 7.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Chọn mỗi ý ở cột A với một ý ở cột B và đánh mũi tên thể hiện mối liên hệ giữa</a:t>
            </a:r>
          </a:p>
          <a:p>
            <a:pPr eaLnBrk="1" hangingPunct="1"/>
            <a:r>
              <a:rPr lang="en-US">
                <a:latin typeface="Times New Roman" pitchFamily="18" charset="0"/>
                <a:cs typeface="Times New Roman" pitchFamily="18" charset="0"/>
              </a:rPr>
              <a:t>tự nhiên và hoạt động sản xuất ở Tây Nguyên :</a:t>
            </a:r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1981200" y="644525"/>
            <a:ext cx="457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fr-FR" b="1"/>
              <a:t>A				B</a:t>
            </a:r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57250" y="1014413"/>
          <a:ext cx="6553200" cy="946404"/>
        </p:xfrm>
        <a:graphic>
          <a:graphicData uri="http://schemas.openxmlformats.org/drawingml/2006/table">
            <a:tbl>
              <a:tblPr/>
              <a:tblGrid>
                <a:gridCol w="2833688"/>
                <a:gridCol w="1011237"/>
                <a:gridCol w="2708275"/>
              </a:tblGrid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1. Khí hậu lạnh quanh năm.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AutoNum type="alphaLcPeriod"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Khai thác khoáng sản.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2. Đất dốc.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AutoNum type="alphaLcPeriod"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Làm ruộng bậc thang.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3. Có nhiều khoáng sản.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AutoNum type="alphaLcPeriod"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Trồng rau, quả xứ lạnh.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4" name="TextBox 8"/>
          <p:cNvSpPr txBox="1">
            <a:spLocks noChangeArrowheads="1"/>
          </p:cNvSpPr>
          <p:nvPr/>
        </p:nvSpPr>
        <p:spPr bwMode="auto">
          <a:xfrm>
            <a:off x="98425" y="1989138"/>
            <a:ext cx="61595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b="1">
                <a:latin typeface="Times New Roman" pitchFamily="18" charset="0"/>
                <a:cs typeface="Times New Roman" pitchFamily="18" charset="0"/>
              </a:rPr>
              <a:t>Câu 8. </a:t>
            </a:r>
            <a:r>
              <a:rPr lang="fr-FR">
                <a:latin typeface="Times New Roman" pitchFamily="18" charset="0"/>
                <a:cs typeface="Times New Roman" pitchFamily="18" charset="0"/>
              </a:rPr>
              <a:t>Quan sát bảng số liệu về độ cao của các cao nguyên sau :</a:t>
            </a: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476375" y="2420938"/>
          <a:ext cx="4229100" cy="1577340"/>
        </p:xfrm>
        <a:graphic>
          <a:graphicData uri="http://schemas.openxmlformats.org/drawingml/2006/table">
            <a:tbl>
              <a:tblPr/>
              <a:tblGrid>
                <a:gridCol w="2249488"/>
                <a:gridCol w="1979612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Cao nguyên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Độ cao trung bình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Kon Tum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500m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Đắk Lắk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400m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Lâm Viên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1500m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Di Linh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1000m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55" name="TextBox 10"/>
          <p:cNvSpPr txBox="1">
            <a:spLocks noChangeArrowheads="1"/>
          </p:cNvSpPr>
          <p:nvPr/>
        </p:nvSpPr>
        <p:spPr bwMode="auto">
          <a:xfrm>
            <a:off x="82550" y="3978275"/>
            <a:ext cx="9078913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>
                <a:latin typeface="Times New Roman" pitchFamily="18" charset="0"/>
                <a:cs typeface="Times New Roman" pitchFamily="18" charset="0"/>
              </a:rPr>
              <a:t>Hãy xếp các cao nguyên trên theo thứ tự từ thấp đến cao.</a:t>
            </a: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fr-FR">
                <a:latin typeface="Times New Roman" pitchFamily="18" charset="0"/>
                <a:cs typeface="Times New Roman" pitchFamily="18" charset="0"/>
              </a:rPr>
              <a:t>……………………………………………………………………………………………………</a:t>
            </a: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fr-FR">
                <a:latin typeface="Times New Roman" pitchFamily="18" charset="0"/>
                <a:cs typeface="Times New Roman" pitchFamily="18" charset="0"/>
              </a:rPr>
              <a:t>……………………………………………………………………………………………………</a:t>
            </a: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fr-FR" b="1">
                <a:latin typeface="Times New Roman" pitchFamily="18" charset="0"/>
                <a:cs typeface="Times New Roman" pitchFamily="18" charset="0"/>
              </a:rPr>
              <a:t>Câu 9.</a:t>
            </a:r>
            <a:r>
              <a:rPr lang="fr-FR">
                <a:latin typeface="Times New Roman" pitchFamily="18" charset="0"/>
                <a:cs typeface="Times New Roman" pitchFamily="18" charset="0"/>
              </a:rPr>
              <a:t> Hãy cho biết vì sao lúa gạo được trồng nhiều ở đồng bằng Bắc Bộ.</a:t>
            </a: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fr-FR">
                <a:latin typeface="Times New Roman" pitchFamily="18" charset="0"/>
                <a:cs typeface="Times New Roman" pitchFamily="18" charset="0"/>
              </a:rPr>
              <a:t>……………………………………………………………………………………………………</a:t>
            </a: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fr-FR">
                <a:latin typeface="Times New Roman" pitchFamily="18" charset="0"/>
                <a:cs typeface="Times New Roman" pitchFamily="18" charset="0"/>
              </a:rPr>
              <a:t>……………………………………………………………………………………………………</a:t>
            </a: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fr-FR" b="1">
                <a:latin typeface="Times New Roman" pitchFamily="18" charset="0"/>
                <a:cs typeface="Times New Roman" pitchFamily="18" charset="0"/>
              </a:rPr>
              <a:t>Câu 10.</a:t>
            </a:r>
            <a:r>
              <a:rPr lang="fr-FR">
                <a:latin typeface="Times New Roman" pitchFamily="18" charset="0"/>
                <a:cs typeface="Times New Roman" pitchFamily="18" charset="0"/>
              </a:rPr>
              <a:t> Ở địa phương em không có những hoạt động sản xuất nào mà ở Tây Nguyên </a:t>
            </a:r>
          </a:p>
          <a:p>
            <a:pPr eaLnBrk="1" hangingPunct="1"/>
            <a:r>
              <a:rPr lang="fr-FR">
                <a:latin typeface="Times New Roman" pitchFamily="18" charset="0"/>
                <a:cs typeface="Times New Roman" pitchFamily="18" charset="0"/>
              </a:rPr>
              <a:t>có? Hãy giải thích tại sao ở địa phương em lại không có những hoạt động sản xuất đó.</a:t>
            </a: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fr-FR">
                <a:latin typeface="Times New Roman" pitchFamily="18" charset="0"/>
                <a:cs typeface="Times New Roman" pitchFamily="18" charset="0"/>
              </a:rPr>
              <a:t>……………………………………………………………………………………………………</a:t>
            </a: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fr-FR">
                <a:latin typeface="Times New Roman" pitchFamily="18" charset="0"/>
                <a:cs typeface="Times New Roman" pitchFamily="18" charset="0"/>
              </a:rPr>
              <a:t>……………………………………………………………………………………………………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3"/>
          <p:cNvSpPr txBox="1">
            <a:spLocks noChangeArrowheads="1"/>
          </p:cNvSpPr>
          <p:nvPr/>
        </p:nvSpPr>
        <p:spPr bwMode="auto">
          <a:xfrm>
            <a:off x="179388" y="115888"/>
            <a:ext cx="8247062" cy="701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b="1">
                <a:latin typeface="Times New Roman" pitchFamily="18" charset="0"/>
                <a:cs typeface="Times New Roman" pitchFamily="18" charset="0"/>
              </a:rPr>
              <a:t>Hướng dẫn chấm điểm</a:t>
            </a: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fr-FR">
                <a:latin typeface="Times New Roman" pitchFamily="18" charset="0"/>
                <a:cs typeface="Times New Roman" pitchFamily="18" charset="0"/>
              </a:rPr>
              <a:t>Mỗi câu trả lời đúng được 1,0 điểm ; tổng số điểm của đề là 10,0.</a:t>
            </a: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fr-FR" b="1" i="1">
                <a:latin typeface="Times New Roman" pitchFamily="18" charset="0"/>
                <a:cs typeface="Times New Roman" pitchFamily="18" charset="0"/>
              </a:rPr>
              <a:t>Câu 1.</a:t>
            </a:r>
            <a:r>
              <a:rPr lang="fr-FR">
                <a:latin typeface="Times New Roman" pitchFamily="18" charset="0"/>
                <a:cs typeface="Times New Roman" pitchFamily="18" charset="0"/>
              </a:rPr>
              <a:t> Mốc thời gian ra đời của nước Văn Lang : năm 700 trước Công Nguyên (TCN).</a:t>
            </a: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fr-FR" b="1" i="1">
                <a:latin typeface="Times New Roman" pitchFamily="18" charset="0"/>
                <a:cs typeface="Times New Roman" pitchFamily="18" charset="0"/>
              </a:rPr>
              <a:t>Câu 2.</a:t>
            </a:r>
            <a:r>
              <a:rPr lang="fr-FR">
                <a:latin typeface="Times New Roman" pitchFamily="18" charset="0"/>
                <a:cs typeface="Times New Roman" pitchFamily="18" charset="0"/>
              </a:rPr>
              <a:t> Khởi nghĩa Hai Bà Trưng : năm 40 ; trận Bạch Đằng năm 938 do Ngô Quyền </a:t>
            </a:r>
          </a:p>
          <a:p>
            <a:pPr eaLnBrk="1" hangingPunct="1"/>
            <a:r>
              <a:rPr lang="fr-FR">
                <a:latin typeface="Times New Roman" pitchFamily="18" charset="0"/>
                <a:cs typeface="Times New Roman" pitchFamily="18" charset="0"/>
              </a:rPr>
              <a:t>lãnh đạo. </a:t>
            </a: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fr-FR" b="1" i="1">
                <a:latin typeface="Times New Roman" pitchFamily="18" charset="0"/>
                <a:cs typeface="Times New Roman" pitchFamily="18" charset="0"/>
              </a:rPr>
              <a:t>Câu 3.</a:t>
            </a: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fr-FR">
                <a:latin typeface="Times New Roman" pitchFamily="18" charset="0"/>
                <a:cs typeface="Times New Roman" pitchFamily="18" charset="0"/>
              </a:rPr>
              <a:t>1 - b ; 		2 - c ; 			3 - d ;			4 - a.</a:t>
            </a: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fr-FR" b="1" i="1">
                <a:latin typeface="Times New Roman" pitchFamily="18" charset="0"/>
                <a:cs typeface="Times New Roman" pitchFamily="18" charset="0"/>
              </a:rPr>
              <a:t>Câu 4.</a:t>
            </a:r>
            <a:r>
              <a:rPr lang="fr-FR">
                <a:latin typeface="Times New Roman" pitchFamily="18" charset="0"/>
                <a:cs typeface="Times New Roman" pitchFamily="18" charset="0"/>
              </a:rPr>
              <a:t> Đánh dấu X vào ý Dẹp loạn 12 sứ quân, thống nhất lại đất nước (năm 968).</a:t>
            </a: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fr-FR" b="1" i="1">
                <a:latin typeface="Times New Roman" pitchFamily="18" charset="0"/>
                <a:cs typeface="Times New Roman" pitchFamily="18" charset="0"/>
              </a:rPr>
              <a:t>Câu 5.</a:t>
            </a:r>
            <a:r>
              <a:rPr lang="fr-FR">
                <a:latin typeface="Times New Roman" pitchFamily="18" charset="0"/>
                <a:cs typeface="Times New Roman" pitchFamily="18" charset="0"/>
              </a:rPr>
              <a:t> Đây là một dạng câu hỏi mở, học sinh lựa chọn một trong số nhân vật lịch sử</a:t>
            </a:r>
          </a:p>
          <a:p>
            <a:pPr eaLnBrk="1" hangingPunct="1"/>
            <a:r>
              <a:rPr lang="fr-FR">
                <a:latin typeface="Times New Roman" pitchFamily="18" charset="0"/>
                <a:cs typeface="Times New Roman" pitchFamily="18" charset="0"/>
              </a:rPr>
              <a:t> thời Trần mà học sinh yêu thích nhất (có thể là Trần Quốc Tuấn, Trần Quốc Toản…).</a:t>
            </a:r>
          </a:p>
          <a:p>
            <a:pPr eaLnBrk="1" hangingPunct="1"/>
            <a:r>
              <a:rPr lang="fr-FR">
                <a:latin typeface="Times New Roman" pitchFamily="18" charset="0"/>
                <a:cs typeface="Times New Roman" pitchFamily="18" charset="0"/>
              </a:rPr>
              <a:t> Học sinh nêu được tên của nhân vật và lí giải vì sao học sinh lựa chọn nhân vật này.</a:t>
            </a: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fr-FR" b="1" i="1">
                <a:latin typeface="Times New Roman" pitchFamily="18" charset="0"/>
                <a:cs typeface="Times New Roman" pitchFamily="18" charset="0"/>
              </a:rPr>
              <a:t>Câu 6.</a:t>
            </a:r>
            <a:r>
              <a:rPr lang="fr-FR">
                <a:latin typeface="Times New Roman" pitchFamily="18" charset="0"/>
                <a:cs typeface="Times New Roman" pitchFamily="18" charset="0"/>
              </a:rPr>
              <a:t> Đánh dấu X vào </a:t>
            </a:r>
            <a:r>
              <a:rPr lang="en-US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</a:t>
            </a:r>
            <a:r>
              <a:rPr lang="fr-FR">
                <a:latin typeface="Times New Roman" pitchFamily="18" charset="0"/>
                <a:cs typeface="Times New Roman" pitchFamily="18" charset="0"/>
              </a:rPr>
              <a:t> trước ý : đồi với các đỉnh tròn, sườn thoải.</a:t>
            </a: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fr-FR" b="1" i="1">
                <a:latin typeface="Times New Roman" pitchFamily="18" charset="0"/>
                <a:cs typeface="Times New Roman" pitchFamily="18" charset="0"/>
              </a:rPr>
              <a:t>Câu 7.</a:t>
            </a:r>
            <a:r>
              <a:rPr lang="fr-FR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>
                <a:latin typeface="Times New Roman" pitchFamily="18" charset="0"/>
                <a:cs typeface="Times New Roman" pitchFamily="18" charset="0"/>
              </a:rPr>
              <a:t>Nối mỗi ý ở cột A với một ý ở cột B cho thích hợp.</a:t>
            </a: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fr-FR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</a:t>
            </a:r>
            <a:r>
              <a:rPr lang="fr-FR">
                <a:latin typeface="Times New Roman" pitchFamily="18" charset="0"/>
                <a:cs typeface="Times New Roman" pitchFamily="18" charset="0"/>
              </a:rPr>
              <a:t>c;			2</a:t>
            </a:r>
            <a:r>
              <a:rPr lang="fr-FR"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</a:t>
            </a:r>
            <a:r>
              <a:rPr lang="fr-FR">
                <a:latin typeface="Times New Roman" pitchFamily="18" charset="0"/>
                <a:cs typeface="Times New Roman" pitchFamily="18" charset="0"/>
              </a:rPr>
              <a:t>b;			3</a:t>
            </a:r>
            <a:r>
              <a:rPr lang="fr-FR"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</a:t>
            </a:r>
            <a:r>
              <a:rPr lang="fr-FR">
                <a:latin typeface="Times New Roman" pitchFamily="18" charset="0"/>
                <a:cs typeface="Times New Roman" pitchFamily="18" charset="0"/>
              </a:rPr>
              <a:t>a.</a:t>
            </a: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fr-FR" b="1" i="1">
                <a:latin typeface="Times New Roman" pitchFamily="18" charset="0"/>
                <a:cs typeface="Times New Roman" pitchFamily="18" charset="0"/>
              </a:rPr>
              <a:t>Câu 8.</a:t>
            </a:r>
            <a:r>
              <a:rPr lang="fr-FR">
                <a:latin typeface="Times New Roman" pitchFamily="18" charset="0"/>
                <a:cs typeface="Times New Roman" pitchFamily="18" charset="0"/>
              </a:rPr>
              <a:t> Thứ tự là : Đắk Lawsk, Kon Tum, Di Linh, Lâm Viên.</a:t>
            </a: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fr-FR" b="1" i="1">
                <a:latin typeface="Times New Roman" pitchFamily="18" charset="0"/>
                <a:cs typeface="Times New Roman" pitchFamily="18" charset="0"/>
              </a:rPr>
              <a:t>Câu 9.</a:t>
            </a:r>
            <a:r>
              <a:rPr lang="fr-FR">
                <a:latin typeface="Times New Roman" pitchFamily="18" charset="0"/>
                <a:cs typeface="Times New Roman" pitchFamily="18" charset="0"/>
              </a:rPr>
              <a:t> Lúa dạo được trồng nhiều ở đồng bằng Bắc Bộ vì :</a:t>
            </a: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fr-FR">
                <a:latin typeface="Times New Roman" pitchFamily="18" charset="0"/>
                <a:cs typeface="Times New Roman" pitchFamily="18" charset="0"/>
              </a:rPr>
              <a:t>- Có đất phù sa màu mỡ ;</a:t>
            </a: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fr-FR">
                <a:latin typeface="Times New Roman" pitchFamily="18" charset="0"/>
                <a:cs typeface="Times New Roman" pitchFamily="18" charset="0"/>
              </a:rPr>
              <a:t>- Nguồn nước dồi dào ;</a:t>
            </a: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fr-FR">
                <a:latin typeface="Times New Roman" pitchFamily="18" charset="0"/>
                <a:cs typeface="Times New Roman" pitchFamily="18" charset="0"/>
              </a:rPr>
              <a:t>- Người dân có nhiều kinh nghiệm trong sản xuất.</a:t>
            </a: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fr-FR" b="1" i="1">
                <a:latin typeface="Times New Roman" pitchFamily="18" charset="0"/>
                <a:cs typeface="Times New Roman" pitchFamily="18" charset="0"/>
              </a:rPr>
              <a:t>Câu 10.</a:t>
            </a:r>
            <a:r>
              <a:rPr lang="fr-FR">
                <a:latin typeface="Times New Roman" pitchFamily="18" charset="0"/>
                <a:cs typeface="Times New Roman" pitchFamily="18" charset="0"/>
              </a:rPr>
              <a:t> Ở địa phương em không có những hoạt động sản xuất nào mà ở Tây Nguyên</a:t>
            </a:r>
          </a:p>
          <a:p>
            <a:pPr eaLnBrk="1" hangingPunct="1"/>
            <a:r>
              <a:rPr lang="fr-FR">
                <a:latin typeface="Times New Roman" pitchFamily="18" charset="0"/>
                <a:cs typeface="Times New Roman" pitchFamily="18" charset="0"/>
              </a:rPr>
              <a:t> có – đây là câu mở trên cơ sở khai thác hiểu biết của học sinh về hoạt động sản xuất </a:t>
            </a:r>
          </a:p>
          <a:p>
            <a:pPr eaLnBrk="1" hangingPunct="1"/>
            <a:r>
              <a:rPr lang="fr-FR">
                <a:latin typeface="Times New Roman" pitchFamily="18" charset="0"/>
                <a:cs typeface="Times New Roman" pitchFamily="18" charset="0"/>
              </a:rPr>
              <a:t>của địa phương. Học sinh phải biết dựa vào sự khác biệt về đặc điểm tự nhiên của</a:t>
            </a:r>
          </a:p>
          <a:p>
            <a:pPr eaLnBrk="1" hangingPunct="1"/>
            <a:r>
              <a:rPr lang="fr-FR">
                <a:latin typeface="Times New Roman" pitchFamily="18" charset="0"/>
                <a:cs typeface="Times New Roman" pitchFamily="18" charset="0"/>
              </a:rPr>
              <a:t> địa phương so với Tây Nguyên để lí giải được tại sao ở địa phương mình không có</a:t>
            </a:r>
          </a:p>
          <a:p>
            <a:pPr eaLnBrk="1" hangingPunct="1"/>
            <a:r>
              <a:rPr lang="fr-FR">
                <a:latin typeface="Times New Roman" pitchFamily="18" charset="0"/>
                <a:cs typeface="Times New Roman" pitchFamily="18" charset="0"/>
              </a:rPr>
              <a:t> hoạt động sản xuất đó.</a:t>
            </a: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fr-FR">
                <a:latin typeface="Times New Roman" pitchFamily="18" charset="0"/>
                <a:cs typeface="Times New Roman" pitchFamily="18" charset="0"/>
              </a:rPr>
              <a:t> 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644649"/>
              </p:ext>
            </p:extLst>
          </p:nvPr>
        </p:nvGraphicFramePr>
        <p:xfrm>
          <a:off x="304800" y="609600"/>
          <a:ext cx="8574089" cy="6081982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2857767"/>
                <a:gridCol w="972370"/>
                <a:gridCol w="495281"/>
                <a:gridCol w="468382"/>
                <a:gridCol w="468382"/>
                <a:gridCol w="468382"/>
                <a:gridCol w="468382"/>
                <a:gridCol w="508733"/>
                <a:gridCol w="508733"/>
                <a:gridCol w="463635"/>
                <a:gridCol w="450978"/>
                <a:gridCol w="443064"/>
              </a:tblGrid>
              <a:tr h="24537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Mạch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nội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dung</a:t>
                      </a:r>
                      <a:endParaRPr lang="en-US" sz="14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điểm</a:t>
                      </a:r>
                      <a:endParaRPr lang="en-US" sz="14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Mức</a:t>
                      </a:r>
                      <a:r>
                        <a:rPr lang="en-US" sz="1400" dirty="0">
                          <a:effectLst/>
                        </a:rPr>
                        <a:t> 1</a:t>
                      </a:r>
                      <a:endParaRPr lang="en-US" sz="1400" dirty="0">
                        <a:effectLst/>
                        <a:latin typeface="Times New Roman"/>
                        <a:ea typeface="Arial"/>
                      </a:endParaRPr>
                    </a:p>
                  </a:txBody>
                  <a:tcPr marL="52403" marR="52403" marT="0" marB="0" anchor="ctr"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Mức 2</a:t>
                      </a:r>
                      <a:endParaRPr lang="en-US" sz="1400">
                        <a:effectLst/>
                        <a:latin typeface="Times New Roman"/>
                        <a:ea typeface="Arial"/>
                      </a:endParaRPr>
                    </a:p>
                  </a:txBody>
                  <a:tcPr marL="52403" marR="52403" marT="0" marB="0" anchor="ctr"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Mức 3</a:t>
                      </a:r>
                      <a:endParaRPr lang="en-US" sz="1400">
                        <a:effectLst/>
                        <a:latin typeface="Times New Roman"/>
                        <a:ea typeface="Arial"/>
                      </a:endParaRPr>
                    </a:p>
                  </a:txBody>
                  <a:tcPr marL="52403" marR="52403" marT="0" marB="0" anchor="ctr"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Mức 4</a:t>
                      </a:r>
                      <a:endParaRPr lang="en-US" sz="1400">
                        <a:effectLst/>
                        <a:latin typeface="Times New Roman"/>
                        <a:ea typeface="Arial"/>
                      </a:endParaRPr>
                    </a:p>
                  </a:txBody>
                  <a:tcPr marL="52403" marR="52403" marT="0" marB="0" anchor="ctr"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Tổng</a:t>
                      </a:r>
                      <a:endParaRPr lang="en-US" sz="1400">
                        <a:effectLst/>
                        <a:latin typeface="Times New Roman"/>
                        <a:ea typeface="Arial"/>
                      </a:endParaRPr>
                    </a:p>
                  </a:txBody>
                  <a:tcPr marL="52403" marR="52403" marT="0" marB="0" anchor="ctr"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</a:tr>
              <a:tr h="335650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TL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TL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TL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TL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</a:t>
                      </a:r>
                      <a:endParaRPr lang="en-US" sz="14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TL</a:t>
                      </a:r>
                      <a:endParaRPr lang="en-US" sz="1400" b="1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</a:tr>
              <a:tr h="245375">
                <a:tc rowSpan="2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</a:t>
                      </a:r>
                      <a:r>
                        <a:rPr lang="en-US" sz="1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Buổi</a:t>
                      </a:r>
                      <a:r>
                        <a:rPr lang="en-US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đầu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dựng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nước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giữ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nước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khoảng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700 TCN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đến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179 TCN )</a:t>
                      </a:r>
                      <a:endParaRPr lang="en-US" sz="14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câu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</a:tr>
              <a:tr h="490750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điểm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en-US" sz="1400" b="1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</a:tr>
              <a:tr h="245375">
                <a:tc rowSpan="2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</a:t>
                      </a:r>
                      <a:r>
                        <a:rPr lang="en-US" sz="1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Hơn</a:t>
                      </a:r>
                      <a:r>
                        <a:rPr lang="en-US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đấu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tranh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giành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độc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lập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179 TCN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đến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938 )</a:t>
                      </a:r>
                      <a:endParaRPr lang="en-US" sz="14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câu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</a:tr>
              <a:tr h="490750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điểm</a:t>
                      </a:r>
                      <a:endParaRPr lang="en-US" sz="14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en-US" sz="1400" b="1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</a:tr>
              <a:tr h="245375">
                <a:tc rowSpan="2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en-US" sz="1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Buổi</a:t>
                      </a:r>
                      <a:r>
                        <a:rPr lang="en-US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đầu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độc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lập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938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đến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1009</a:t>
                      </a:r>
                      <a:endParaRPr lang="en-US" sz="14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endParaRPr lang="en-US" sz="14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 b="1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</a:tr>
              <a:tr h="245375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điểm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 b="1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en-US" sz="14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</a:tr>
              <a:tr h="245375">
                <a:tc rowSpan="2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r>
                        <a:rPr lang="en-US" sz="1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Nước</a:t>
                      </a:r>
                      <a:r>
                        <a:rPr lang="en-US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Đại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Việt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thời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Lý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1009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đến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1226)</a:t>
                      </a:r>
                      <a:endParaRPr lang="en-US" sz="14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câu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 b="1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</a:tr>
              <a:tr h="245375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điểm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 b="1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en-US" sz="14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</a:tr>
              <a:tr h="245375">
                <a:tc rowSpan="2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</a:t>
                      </a:r>
                      <a:r>
                        <a:rPr lang="en-US" sz="1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Nước</a:t>
                      </a:r>
                      <a:r>
                        <a:rPr lang="en-US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Đại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Việt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thời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trần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1226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đến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1400)</a:t>
                      </a:r>
                      <a:endParaRPr lang="en-US" sz="14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câu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</a:tr>
              <a:tr h="348082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điểm</a:t>
                      </a:r>
                      <a:endParaRPr lang="en-US" sz="14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en-US" sz="1400" b="1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</a:tr>
              <a:tr h="245375">
                <a:tc rowSpan="2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</a:t>
                      </a:r>
                      <a:r>
                        <a:rPr lang="en-US" sz="1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Dãy</a:t>
                      </a:r>
                      <a:r>
                        <a:rPr lang="en-US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Hoàng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Liên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Sơn</a:t>
                      </a:r>
                      <a:endParaRPr lang="en-US" sz="14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endParaRPr lang="en-US" sz="14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</a:tr>
              <a:tr h="245375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điểm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en-US" sz="1400" b="1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</a:tr>
              <a:tr h="245375">
                <a:tc rowSpan="2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</a:t>
                      </a:r>
                      <a:r>
                        <a:rPr lang="en-US" sz="1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Trung</a:t>
                      </a:r>
                      <a:r>
                        <a:rPr lang="en-US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Bắc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Bộ</a:t>
                      </a:r>
                      <a:endParaRPr lang="en-US" sz="14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endParaRPr lang="en-US" sz="14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</a:tr>
              <a:tr h="245375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điểm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en-US" sz="1400" b="1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</a:tr>
              <a:tr h="245375">
                <a:tc rowSpan="2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 </a:t>
                      </a:r>
                      <a:r>
                        <a:rPr lang="en-US" sz="1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Tây</a:t>
                      </a:r>
                      <a:r>
                        <a:rPr lang="en-US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Nguyên</a:t>
                      </a:r>
                      <a:endParaRPr lang="en-US" sz="14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câu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</a:tr>
              <a:tr h="245375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điểm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en-US" sz="1400" b="1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en-US" sz="14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</a:tr>
              <a:tr h="245375">
                <a:tc rowSpan="2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 </a:t>
                      </a:r>
                      <a:r>
                        <a:rPr lang="en-US" sz="1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Đồng</a:t>
                      </a:r>
                      <a:r>
                        <a:rPr lang="en-US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Bằng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Bắc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Bộ</a:t>
                      </a:r>
                      <a:endParaRPr lang="en-US" sz="14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câu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 b="1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</a:tr>
              <a:tr h="245375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điểm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en-US" sz="14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 b="1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en-US" sz="14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</a:tr>
              <a:tr h="24537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Tổng</a:t>
                      </a:r>
                      <a:endParaRPr lang="en-US" sz="14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endParaRPr lang="en-US" sz="14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1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1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 b="1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</a:tr>
              <a:tr h="245375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điểm</a:t>
                      </a:r>
                      <a:endParaRPr lang="en-US" sz="1400" b="1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</a:t>
                      </a:r>
                      <a:endParaRPr lang="en-US" sz="14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en-US" sz="1400" b="1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lang="en-US" sz="14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en-US" sz="14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en-US" sz="14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en-US" sz="14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4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en-US" sz="14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6,0</a:t>
                      </a:r>
                      <a:endParaRPr lang="en-US" sz="14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</a:t>
                      </a:r>
                      <a:endParaRPr lang="en-US" sz="14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52403" marR="52403" marT="0" marB="0" anchor="ctr"/>
                </a:tc>
              </a:tr>
            </a:tbl>
          </a:graphicData>
        </a:graphic>
      </p:graphicFrame>
      <p:sp>
        <p:nvSpPr>
          <p:cNvPr id="13598" name="Rectangle 1"/>
          <p:cNvSpPr>
            <a:spLocks noChangeArrowheads="1"/>
          </p:cNvSpPr>
          <p:nvPr/>
        </p:nvSpPr>
        <p:spPr bwMode="auto">
          <a:xfrm>
            <a:off x="1943100" y="14970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81000" y="762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VD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I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136713"/>
              </p:ext>
            </p:extLst>
          </p:nvPr>
        </p:nvGraphicFramePr>
        <p:xfrm>
          <a:off x="250825" y="549275"/>
          <a:ext cx="8640762" cy="6326595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4495038"/>
                <a:gridCol w="745993"/>
                <a:gridCol w="364087"/>
                <a:gridCol w="334390"/>
                <a:gridCol w="334390"/>
                <a:gridCol w="353990"/>
                <a:gridCol w="353990"/>
                <a:gridCol w="334390"/>
                <a:gridCol w="334390"/>
                <a:gridCol w="334390"/>
                <a:gridCol w="334390"/>
                <a:gridCol w="321324"/>
              </a:tblGrid>
              <a:tr h="56078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Mạch</a:t>
                      </a: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nội</a:t>
                      </a: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dung</a:t>
                      </a:r>
                      <a:endParaRPr lang="en-US" sz="16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câu và số điểm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Mức 1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Mức 2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Mức 3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Mức 4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Tổng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</a:tr>
              <a:tr h="560787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TL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TL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TL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TL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TN</a:t>
                      </a:r>
                      <a:endParaRPr lang="en-US" sz="16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TL</a:t>
                      </a:r>
                      <a:endParaRPr lang="en-US" sz="1600" b="1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</a:tr>
              <a:tr h="280393">
                <a:tc rowSpan="2"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</a:t>
                      </a:r>
                      <a:r>
                        <a:rPr lang="en-US" sz="16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Xây</a:t>
                      </a:r>
                      <a:r>
                        <a:rPr lang="en-US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dựng</a:t>
                      </a: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chủ</a:t>
                      </a: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nghĩa</a:t>
                      </a: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xã</a:t>
                      </a: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hội</a:t>
                      </a: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ở </a:t>
                      </a:r>
                      <a:r>
                        <a:rPr lang="en-US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Miền</a:t>
                      </a: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Bắc</a:t>
                      </a: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đấu</a:t>
                      </a: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tranh</a:t>
                      </a: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thống</a:t>
                      </a: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nhất</a:t>
                      </a: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nước</a:t>
                      </a: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nhà</a:t>
                      </a: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( 1954 – 1975 )</a:t>
                      </a:r>
                      <a:endParaRPr lang="en-US" sz="16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câu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6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 b="1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</a:tr>
              <a:tr h="646514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điểm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6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</a:tr>
              <a:tr h="280393">
                <a:tc rowSpan="2"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</a:t>
                      </a:r>
                      <a:r>
                        <a:rPr lang="en-US" sz="16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Xây</a:t>
                      </a:r>
                      <a:r>
                        <a:rPr lang="en-US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dựng</a:t>
                      </a: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chủ</a:t>
                      </a: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nghĩa</a:t>
                      </a: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xã</a:t>
                      </a: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hội</a:t>
                      </a: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trong</a:t>
                      </a: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cả</a:t>
                      </a: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nước</a:t>
                      </a: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( 1975 – nay )</a:t>
                      </a:r>
                      <a:endParaRPr lang="en-US" sz="16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câu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 b="1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600" b="1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</a:tr>
              <a:tr h="560787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điểm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6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</a:tr>
              <a:tr h="280393">
                <a:tc rowSpan="2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r>
                        <a:rPr lang="en-US" sz="16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Việt</a:t>
                      </a:r>
                      <a:r>
                        <a:rPr lang="en-US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Nam, </a:t>
                      </a:r>
                      <a:r>
                        <a:rPr lang="en-US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Châu</a:t>
                      </a: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Á, </a:t>
                      </a:r>
                      <a:r>
                        <a:rPr lang="en-US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Châu</a:t>
                      </a: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Âu</a:t>
                      </a:r>
                      <a:endParaRPr lang="en-US" sz="16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câu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 b="1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</a:tr>
              <a:tr h="560787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điểm</a:t>
                      </a:r>
                      <a:endParaRPr lang="en-US" sz="16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</a:tr>
              <a:tr h="280393">
                <a:tc rowSpan="2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r>
                        <a:rPr lang="en-US" sz="16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Châu</a:t>
                      </a:r>
                      <a:r>
                        <a:rPr lang="en-US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phi, </a:t>
                      </a:r>
                      <a:r>
                        <a:rPr lang="en-US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Châu</a:t>
                      </a: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Mĩ</a:t>
                      </a:r>
                      <a:endParaRPr lang="en-US" sz="16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câu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 b="1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</a:tr>
              <a:tr h="560787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điểm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</a:tr>
              <a:tr h="280393">
                <a:tc rowSpan="2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</a:t>
                      </a:r>
                      <a:r>
                        <a:rPr lang="en-US" sz="16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Châu</a:t>
                      </a:r>
                      <a:r>
                        <a:rPr lang="en-US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Đại</a:t>
                      </a: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Dương</a:t>
                      </a: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Châu</a:t>
                      </a: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Nam </a:t>
                      </a:r>
                      <a:r>
                        <a:rPr lang="en-US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Cực</a:t>
                      </a: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đại</a:t>
                      </a: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dương</a:t>
                      </a:r>
                      <a:endParaRPr lang="en-US" sz="16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câu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 b="1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6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</a:tr>
              <a:tr h="560787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điểm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6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</a:tr>
              <a:tr h="28039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Tổng</a:t>
                      </a:r>
                      <a:endParaRPr lang="en-US" sz="16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endParaRPr lang="en-US" sz="16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600" b="1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 b="1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600" b="1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6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6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 b="1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6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6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</a:tr>
              <a:tr h="632593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điểm</a:t>
                      </a:r>
                      <a:endParaRPr lang="en-US" sz="16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6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6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6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6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6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600" b="1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4882" marR="64882" marT="0" marB="0" anchor="ctr"/>
                </a:tc>
              </a:tr>
            </a:tbl>
          </a:graphicData>
        </a:graphic>
      </p:graphicFrame>
      <p:sp>
        <p:nvSpPr>
          <p:cNvPr id="14522" name="Rectangle 1"/>
          <p:cNvSpPr>
            <a:spLocks noChangeArrowheads="1"/>
          </p:cNvSpPr>
          <p:nvPr/>
        </p:nvSpPr>
        <p:spPr bwMode="auto">
          <a:xfrm>
            <a:off x="1404938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14523" name="TextBox 5"/>
          <p:cNvSpPr txBox="1">
            <a:spLocks noChangeArrowheads="1"/>
          </p:cNvSpPr>
          <p:nvPr/>
        </p:nvSpPr>
        <p:spPr bwMode="auto">
          <a:xfrm>
            <a:off x="1404938" y="15875"/>
            <a:ext cx="41024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VD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3"/>
          <p:cNvSpPr txBox="1">
            <a:spLocks noChangeArrowheads="1"/>
          </p:cNvSpPr>
          <p:nvPr/>
        </p:nvSpPr>
        <p:spPr bwMode="auto">
          <a:xfrm>
            <a:off x="800139" y="533400"/>
            <a:ext cx="7789440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hận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Cụm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hỏi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cụm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eaLnBrk="1" hangingPunct="1"/>
            <a:r>
              <a:rPr lang="en-US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liệt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khoanh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….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dụ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VD1: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4)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540959"/>
              </p:ext>
            </p:extLst>
          </p:nvPr>
        </p:nvGraphicFramePr>
        <p:xfrm>
          <a:off x="1295400" y="2702034"/>
          <a:ext cx="1895475" cy="18542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9547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a) </a:t>
                      </a:r>
                      <a:r>
                        <a:rPr lang="en-US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Văn</a:t>
                      </a:r>
                      <a:r>
                        <a:rPr lang="en-US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Lang</a:t>
                      </a:r>
                      <a:endParaRPr lang="vi-VN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1" marR="9142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b) </a:t>
                      </a:r>
                      <a:r>
                        <a:rPr lang="en-US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Âu</a:t>
                      </a:r>
                      <a:r>
                        <a:rPr lang="en-US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Lạc</a:t>
                      </a:r>
                      <a:endParaRPr lang="vi-VN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1" marR="9142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c) </a:t>
                      </a:r>
                      <a:r>
                        <a:rPr lang="en-US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Đại</a:t>
                      </a:r>
                      <a:r>
                        <a:rPr lang="en-US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Việt</a:t>
                      </a:r>
                      <a:endParaRPr lang="vi-VN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1" marR="9142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d) </a:t>
                      </a:r>
                      <a:r>
                        <a:rPr lang="en-US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Đại</a:t>
                      </a:r>
                      <a:r>
                        <a:rPr lang="en-US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Cồ</a:t>
                      </a:r>
                      <a:r>
                        <a:rPr lang="en-US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Việt</a:t>
                      </a:r>
                      <a:endParaRPr lang="vi-VN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1" marR="9142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e) </a:t>
                      </a:r>
                      <a:r>
                        <a:rPr lang="en-US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Đại</a:t>
                      </a:r>
                      <a:r>
                        <a:rPr lang="en-US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Ngu</a:t>
                      </a:r>
                      <a:endParaRPr lang="vi-VN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1" marR="91421"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03878"/>
              </p:ext>
            </p:extLst>
          </p:nvPr>
        </p:nvGraphicFramePr>
        <p:xfrm>
          <a:off x="4876800" y="2717800"/>
          <a:ext cx="2305050" cy="18542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3050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1. </a:t>
                      </a:r>
                      <a:r>
                        <a:rPr lang="en-US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Đinh</a:t>
                      </a:r>
                      <a:r>
                        <a:rPr lang="en-US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Bộ</a:t>
                      </a:r>
                      <a:r>
                        <a:rPr lang="en-US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Lĩnh</a:t>
                      </a:r>
                      <a:endParaRPr lang="vi-VN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2. </a:t>
                      </a:r>
                      <a:r>
                        <a:rPr lang="en-US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Vua</a:t>
                      </a:r>
                      <a:r>
                        <a:rPr 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Hùng</a:t>
                      </a:r>
                      <a:endParaRPr lang="vi-VN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3. An </a:t>
                      </a:r>
                      <a:r>
                        <a:rPr lang="en-US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Dương</a:t>
                      </a:r>
                      <a:r>
                        <a:rPr lang="en-US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Vương</a:t>
                      </a:r>
                      <a:endParaRPr lang="vi-VN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4.Hồ</a:t>
                      </a:r>
                      <a:r>
                        <a:rPr lang="en-US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Quý</a:t>
                      </a:r>
                      <a:r>
                        <a:rPr lang="en-US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Ly</a:t>
                      </a:r>
                      <a:endParaRPr lang="vi-VN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Times New Roman" pitchFamily="18" charset="0"/>
                          <a:cs typeface="Times New Roman" pitchFamily="18" charset="0"/>
                        </a:rPr>
                        <a:t>5. </a:t>
                      </a:r>
                      <a:r>
                        <a:rPr lang="en-US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Lý</a:t>
                      </a:r>
                      <a:r>
                        <a:rPr lang="en-US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Thánh</a:t>
                      </a:r>
                      <a:r>
                        <a:rPr lang="en-US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Tông</a:t>
                      </a:r>
                      <a:endParaRPr lang="vi-VN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09600" y="4572000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VD2: Ai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 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5)</a:t>
            </a:r>
          </a:p>
          <a:p>
            <a:pPr marL="342900" indent="-342900">
              <a:buAutoNum type="alphaU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              C.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Phùng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U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Tôn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Thuyết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            D.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Thiện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Thuật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56185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400494"/>
            <a:ext cx="8229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VD1: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Khoanh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tộc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lâu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Tây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/>
            <a:r>
              <a:rPr lang="en-US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tộc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Dao,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tộc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Đăng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– ho</a:t>
            </a:r>
          </a:p>
          <a:p>
            <a:pPr eaLnBrk="1" hangingPunct="1"/>
            <a:r>
              <a:rPr lang="en-US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tộc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Ba –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Ê –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đê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rai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tộc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Tày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Nùng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VD2: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vực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châu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Á?</a:t>
            </a:r>
          </a:p>
          <a:p>
            <a:pPr marL="342900" indent="-342900" eaLnBrk="1" hangingPunct="1">
              <a:buAutoNum type="alphaU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Á                                                     C.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Á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1" hangingPunct="1">
              <a:buAutoNum type="alphaU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Nam Á                                                       D.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Nam Á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861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3"/>
          <p:cNvSpPr txBox="1">
            <a:spLocks noChangeArrowheads="1"/>
          </p:cNvSpPr>
          <p:nvPr/>
        </p:nvSpPr>
        <p:spPr bwMode="auto">
          <a:xfrm>
            <a:off x="395288" y="188913"/>
            <a:ext cx="8520112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iểu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kiến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Cụm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hỏi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cụm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eaLnBrk="1" hangingPunct="1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so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quát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,…</a:t>
            </a:r>
          </a:p>
          <a:p>
            <a:pPr eaLnBrk="1" hangingPunct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VD1: Theo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Trần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“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triều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đắp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đê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”? (LS4)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…………………………………………………………………………………...</a:t>
            </a:r>
          </a:p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VD2: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: 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30/4/1975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mốc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son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”? (LS5)</a:t>
            </a:r>
          </a:p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…………………………………………………………………………………………..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So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Tây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Hoàng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theo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/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458314"/>
              </p:ext>
            </p:extLst>
          </p:nvPr>
        </p:nvGraphicFramePr>
        <p:xfrm>
          <a:off x="2743200" y="3927256"/>
          <a:ext cx="5395913" cy="2962275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1669075"/>
                <a:gridCol w="1714803"/>
                <a:gridCol w="2012035"/>
              </a:tblGrid>
              <a:tr h="227867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8592" marR="68592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Địa hình</a:t>
                      </a:r>
                      <a:endParaRPr lang="en-US" sz="13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8592" marR="68592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Khí hậu</a:t>
                      </a:r>
                      <a:endParaRPr lang="en-US" sz="13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8592" marR="68592" marT="0" marB="0"/>
                </a:tc>
              </a:tr>
              <a:tr h="1367204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Dãy</a:t>
                      </a:r>
                      <a:r>
                        <a:rPr lang="en-US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Hoàng</a:t>
                      </a:r>
                      <a:r>
                        <a:rPr lang="en-US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Liên</a:t>
                      </a:r>
                      <a:r>
                        <a:rPr lang="en-US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Sơn</a:t>
                      </a:r>
                      <a:endParaRPr lang="en-US" sz="13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8592" marR="68592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………………………………………………………………………………………..........</a:t>
                      </a:r>
                      <a:endParaRPr lang="en-US" sz="13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8592" marR="68592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…………………………………………………………………………………………………………………</a:t>
                      </a:r>
                      <a:endParaRPr lang="en-US" sz="13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8592" marR="68592" marT="0" marB="0" anchor="ctr"/>
                </a:tc>
              </a:tr>
              <a:tr h="1367204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Tây</a:t>
                      </a:r>
                      <a:r>
                        <a:rPr lang="en-US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Nguyên</a:t>
                      </a:r>
                      <a:endParaRPr lang="en-US" sz="13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8592" marR="68592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………………………………………………………………………………………..........</a:t>
                      </a:r>
                      <a:endParaRPr lang="en-US" sz="13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8592" marR="68592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…………………………………………………………………………………………………………………</a:t>
                      </a:r>
                      <a:endParaRPr lang="en-US" sz="13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8592" marR="68592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3"/>
          <p:cNvSpPr txBox="1">
            <a:spLocks noChangeArrowheads="1"/>
          </p:cNvSpPr>
          <p:nvPr/>
        </p:nvSpPr>
        <p:spPr bwMode="auto">
          <a:xfrm>
            <a:off x="468313" y="333375"/>
            <a:ext cx="8523287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iết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quen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Cụm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hỏi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cụm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đoán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eaLnBrk="1" hangingPunct="1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niên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,…..</a:t>
            </a:r>
          </a:p>
          <a:p>
            <a:pPr eaLnBrk="1" hangingPunct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VD1: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Trần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 (LS 4)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……………………………………………………………………………………………….</a:t>
            </a:r>
          </a:p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VD2: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 (LS 5)</a:t>
            </a:r>
          </a:p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……………………………………………………………………………………………….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ý ở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ý ở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Tây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/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							B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cỏ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	                               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Bơm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hút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ngầm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tưới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cây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ghềnh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	                 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rừng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	                               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lâu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năm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	   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thủy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điện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nóng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	   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Nuôi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súc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3"/>
          <p:cNvSpPr txBox="1">
            <a:spLocks noChangeArrowheads="1"/>
          </p:cNvSpPr>
          <p:nvPr/>
        </p:nvSpPr>
        <p:spPr bwMode="auto">
          <a:xfrm>
            <a:off x="381000" y="381000"/>
            <a:ext cx="8451850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hồi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Cụm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hỏi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dưng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cụm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đánh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tiễn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,….</a:t>
            </a:r>
          </a:p>
          <a:p>
            <a:pPr eaLnBrk="1" hangingPunct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VD1: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thủy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eaLnBrk="1" hangingPunct="1"/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thủy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……………………………………………………………………………………..</a:t>
            </a:r>
          </a:p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VD2: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khủng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đế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Mĩ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Diệm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…………………………………………………………………………………………….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dirty="0"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Tây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eaLnBrk="1" hangingPunct="1"/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r>
              <a:rPr lang="en-US" dirty="0">
                <a:latin typeface="Times New Roman" pitchFamily="18" charset="0"/>
                <a:cs typeface="Times New Roman" pitchFamily="18" charset="0"/>
              </a:rPr>
              <a:t>……………………………………………………………………………………..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3"/>
          <p:cNvSpPr txBox="1">
            <a:spLocks noChangeArrowheads="1"/>
          </p:cNvSpPr>
          <p:nvPr/>
        </p:nvSpPr>
        <p:spPr bwMode="auto">
          <a:xfrm>
            <a:off x="107950" y="92075"/>
            <a:ext cx="68199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3. VD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4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40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phút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Đánh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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mốc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Lang:</a:t>
            </a:r>
          </a:p>
          <a:p>
            <a:pPr eaLnBrk="1" hangingPunct="1"/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3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981075"/>
            <a:ext cx="6288087" cy="107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95288" y="2492375"/>
          <a:ext cx="6081712" cy="1577975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3040856"/>
                <a:gridCol w="3040856"/>
              </a:tblGrid>
              <a:tr h="3155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Năm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xảy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ra</a:t>
                      </a:r>
                      <a:endParaRPr lang="en-US" sz="18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Người lãnh đạo</a:t>
                      </a:r>
                      <a:endParaRPr lang="en-US" sz="18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8591" marR="68591" marT="0" marB="0"/>
                </a:tc>
              </a:tr>
              <a:tr h="6311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	……………………………….</a:t>
                      </a:r>
                      <a:endParaRPr lang="en-US" sz="18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Hai Bà Trưng</a:t>
                      </a:r>
                      <a:endParaRPr lang="en-US" sz="180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8591" marR="68591" marT="0" marB="0"/>
                </a:tc>
              </a:tr>
              <a:tr h="6311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	</a:t>
                      </a:r>
                      <a:r>
                        <a:rPr lang="en-US" sz="1800" dirty="0" err="1">
                          <a:effectLst/>
                        </a:rPr>
                        <a:t>Trận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Bạch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Đằng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năm</a:t>
                      </a:r>
                      <a:r>
                        <a:rPr lang="en-US" sz="1800" dirty="0">
                          <a:effectLst/>
                        </a:rPr>
                        <a:t> 938</a:t>
                      </a:r>
                      <a:endParaRPr lang="en-US" sz="18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……………………………………</a:t>
                      </a:r>
                      <a:endParaRPr lang="en-US" sz="1800" dirty="0"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8591" marR="68591" marT="0" marB="0"/>
                </a:tc>
              </a:tr>
            </a:tbl>
          </a:graphicData>
        </a:graphic>
      </p:graphicFrame>
      <p:sp>
        <p:nvSpPr>
          <p:cNvPr id="15378" name="TextBox 14"/>
          <p:cNvSpPr txBox="1">
            <a:spLocks noChangeArrowheads="1"/>
          </p:cNvSpPr>
          <p:nvPr/>
        </p:nvSpPr>
        <p:spPr bwMode="auto">
          <a:xfrm>
            <a:off x="107950" y="2054225"/>
            <a:ext cx="56181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/>
              <a:t>Câu 2:</a:t>
            </a:r>
            <a:r>
              <a:rPr lang="en-US"/>
              <a:t> Điền vào chỗ chấm trong bảng cho thích hợp:</a:t>
            </a:r>
          </a:p>
          <a:p>
            <a:pPr eaLnBrk="1" hangingPunct="1"/>
            <a:endParaRPr lang="vi-VN"/>
          </a:p>
        </p:txBody>
      </p:sp>
      <p:sp>
        <p:nvSpPr>
          <p:cNvPr id="15379" name="TextBox 15"/>
          <p:cNvSpPr txBox="1">
            <a:spLocks noChangeArrowheads="1"/>
          </p:cNvSpPr>
          <p:nvPr/>
        </p:nvSpPr>
        <p:spPr bwMode="auto">
          <a:xfrm>
            <a:off x="107950" y="4076700"/>
            <a:ext cx="9145588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/>
              <a:t>Câu 3</a:t>
            </a:r>
            <a:r>
              <a:rPr lang="en-US"/>
              <a:t>: Chọn và điền các từ ngữ cho sẵn sau đây vào chỗ chấm (…) của đoạn văn cho</a:t>
            </a:r>
          </a:p>
          <a:p>
            <a:pPr eaLnBrk="1" hangingPunct="1"/>
            <a:r>
              <a:rPr lang="en-US"/>
              <a:t> thích hợp:</a:t>
            </a:r>
          </a:p>
          <a:p>
            <a:pPr eaLnBrk="1" hangingPunct="1"/>
            <a:r>
              <a:rPr lang="en-US" b="1" i="1"/>
              <a:t>đổi tên Đại La				ở trung tâm đất nước</a:t>
            </a:r>
          </a:p>
          <a:p>
            <a:pPr eaLnBrk="1" hangingPunct="1"/>
            <a:r>
              <a:rPr lang="en-US" b="1" i="1"/>
              <a:t>cuộc sống ấm no			từ miền núi chật hẹp</a:t>
            </a:r>
          </a:p>
          <a:p>
            <a:pPr eaLnBrk="1" hangingPunct="1"/>
            <a:r>
              <a:rPr lang="en-US"/>
              <a:t>Vua thấy đây là vùng đất…………………………. (1) đất rộng lại bằng phẳng, dân cư</a:t>
            </a:r>
          </a:p>
          <a:p>
            <a:pPr eaLnBrk="1" hangingPunct="1"/>
            <a:r>
              <a:rPr lang="en-US"/>
              <a:t>không khổ vì ngập lụt, muôn vật phong phú tốt tươi. Càng nghĩ, vua càng tin rằng muốn</a:t>
            </a:r>
          </a:p>
          <a:p>
            <a:pPr eaLnBrk="1" hangingPunct="1"/>
            <a:r>
              <a:rPr lang="en-US"/>
              <a:t>cho con cháu đời sau xây dựng được …………… (2) thì phải dời đô…………… (3)</a:t>
            </a:r>
          </a:p>
          <a:p>
            <a:pPr eaLnBrk="1" hangingPunct="1"/>
            <a:r>
              <a:rPr lang="en-US"/>
              <a:t>Hoa Lư về vùng đất đồng bằng rộng lớn màu mỡ này. Mùa thu năm ấy, kinh đô được </a:t>
            </a:r>
          </a:p>
          <a:p>
            <a:pPr eaLnBrk="1" hangingPunct="1"/>
            <a:r>
              <a:rPr lang="en-US"/>
              <a:t>dời ra thành Đại La. Lý Thái Tổ phán truyền …………..(4) thành Thăng Long.</a:t>
            </a:r>
          </a:p>
          <a:p>
            <a:pPr eaLnBrk="1" hangingPunct="1"/>
            <a:endParaRPr lang="vi-VN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74&quot;/&gt;&lt;/object&gt;&lt;object type=&quot;3&quot; unique_id=&quot;10004&quot;&gt;&lt;property id=&quot;20148&quot; value=&quot;5&quot;/&gt;&lt;property id=&quot;20300&quot; value=&quot;Slide 2&quot;/&gt;&lt;property id=&quot;20307&quot; value=&quot;267&quot;/&gt;&lt;/object&gt;&lt;object type=&quot;3&quot; unique_id=&quot;10005&quot;&gt;&lt;property id=&quot;20148&quot; value=&quot;5&quot;/&gt;&lt;property id=&quot;20300&quot; value=&quot;Slide 3&quot;/&gt;&lt;property id=&quot;20307&quot; value=&quot;272&quot;/&gt;&lt;/object&gt;&lt;object type=&quot;3&quot; unique_id=&quot;10006&quot;&gt;&lt;property id=&quot;20148&quot; value=&quot;5&quot;/&gt;&lt;property id=&quot;20300&quot; value=&quot;Slide 4&quot;/&gt;&lt;property id=&quot;20307&quot; value=&quot;257&quot;/&gt;&lt;/object&gt;&lt;object type=&quot;3&quot; unique_id=&quot;10007&quot;&gt;&lt;property id=&quot;20148&quot; value=&quot;5&quot;/&gt;&lt;property id=&quot;20300&quot; value=&quot;Slide 5&quot;/&gt;&lt;property id=&quot;20307&quot; value=&quot;275&quot;/&gt;&lt;/object&gt;&lt;object type=&quot;3&quot; unique_id=&quot;10008&quot;&gt;&lt;property id=&quot;20148&quot; value=&quot;5&quot;/&gt;&lt;property id=&quot;20300&quot; value=&quot;Slide 6&quot;/&gt;&lt;property id=&quot;20307&quot; value=&quot;258&quot;/&gt;&lt;/object&gt;&lt;object type=&quot;3&quot; unique_id=&quot;10009&quot;&gt;&lt;property id=&quot;20148&quot; value=&quot;5&quot;/&gt;&lt;property id=&quot;20300&quot; value=&quot;Slide 7&quot;/&gt;&lt;property id=&quot;20307&quot; value=&quot;259&quot;/&gt;&lt;/object&gt;&lt;object type=&quot;3&quot; unique_id=&quot;10010&quot;&gt;&lt;property id=&quot;20148&quot; value=&quot;5&quot;/&gt;&lt;property id=&quot;20300&quot; value=&quot;Slide 8&quot;/&gt;&lt;property id=&quot;20307&quot; value=&quot;260&quot;/&gt;&lt;/object&gt;&lt;object type=&quot;3&quot; unique_id=&quot;10011&quot;&gt;&lt;property id=&quot;20148&quot; value=&quot;5&quot;/&gt;&lt;property id=&quot;20300&quot; value=&quot;Slide 9&quot;/&gt;&lt;property id=&quot;20307&quot; value=&quot;268&quot;/&gt;&lt;/object&gt;&lt;object type=&quot;3&quot; unique_id=&quot;10012&quot;&gt;&lt;property id=&quot;20148&quot; value=&quot;5&quot;/&gt;&lt;property id=&quot;20300&quot; value=&quot;Slide 10&quot;/&gt;&lt;property id=&quot;20307&quot; value=&quot;269&quot;/&gt;&lt;/object&gt;&lt;object type=&quot;3&quot; unique_id=&quot;10013&quot;&gt;&lt;property id=&quot;20148&quot; value=&quot;5&quot;/&gt;&lt;property id=&quot;20300&quot; value=&quot;Slide 11&quot;/&gt;&lt;property id=&quot;20307&quot; value=&quot;270&quot;/&gt;&lt;/object&gt;&lt;object type=&quot;3&quot; unique_id=&quot;10014&quot;&gt;&lt;property id=&quot;20148&quot; value=&quot;5&quot;/&gt;&lt;property id=&quot;20300&quot; value=&quot;Slide 12&quot;/&gt;&lt;property id=&quot;20307&quot; value=&quot;271&quot;/&gt;&lt;/object&gt;&lt;/object&gt;&lt;object type=&quot;8&quot; unique_id=&quot;10028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cách thức xây dựng đề kiểm tra LS&amp;ĐL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cách thức xây dựng đề kiểm tra LS&amp;ĐL</Template>
  <TotalTime>73</TotalTime>
  <Words>1906</Words>
  <Application>Microsoft Office PowerPoint</Application>
  <PresentationFormat>On-screen Show (4:3)</PresentationFormat>
  <Paragraphs>603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Wingdings 2</vt:lpstr>
      <vt:lpstr>Wingdings 3</vt:lpstr>
      <vt:lpstr>cách thức xây dựng đề kiểm tra LS&amp;ĐL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ismail - [2010]</cp:lastModifiedBy>
  <cp:revision>33</cp:revision>
  <dcterms:created xsi:type="dcterms:W3CDTF">2017-02-12T15:10:59Z</dcterms:created>
  <dcterms:modified xsi:type="dcterms:W3CDTF">2017-02-28T04:13:17Z</dcterms:modified>
</cp:coreProperties>
</file>