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4" r:id="rId2"/>
    <p:sldId id="267" r:id="rId3"/>
    <p:sldId id="272" r:id="rId4"/>
    <p:sldId id="257" r:id="rId5"/>
    <p:sldId id="275" r:id="rId6"/>
    <p:sldId id="258" r:id="rId7"/>
    <p:sldId id="259" r:id="rId8"/>
    <p:sldId id="260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0066"/>
    <a:srgbClr val="FFCCFF"/>
    <a:srgbClr val="333300"/>
    <a:srgbClr val="000099"/>
    <a:srgbClr val="FFFF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3" autoAdjust="0"/>
    <p:restoredTop sz="85502" autoAdjust="0"/>
  </p:normalViewPr>
  <p:slideViewPr>
    <p:cSldViewPr>
      <p:cViewPr varScale="1">
        <p:scale>
          <a:sx n="63" d="100"/>
          <a:sy n="63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D3D30D-B74D-4197-8155-6D4DB20123E7}" type="datetimeFigureOut">
              <a:rPr lang="en-US"/>
              <a:pPr>
                <a:defRPr/>
              </a:pPr>
              <a:t>28/02/2017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66F3FFE-3323-4B55-9609-3C2B5BC77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2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F3FFE-3323-4B55-9609-3C2B5BC772A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6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F3FFE-3323-4B55-9609-3C2B5BC772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4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33993-CBFB-4481-AFAF-9212E0590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5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E2530-3F1A-437D-8402-DFBC5C3F3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6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7ED4-B59F-4B24-BF3B-7830BF786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8EFE-9C88-4EA5-A3DD-119D43265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B0D1-8378-4309-B34D-EC7126B8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1267-DBD5-4BC3-BCCC-B291B678D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8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49392-49C3-41CA-A0EE-B0AE8AC75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4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5730-1F98-4FA6-B49A-AD9872798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0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5A0D-8E00-4E2A-B976-81CC0413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3877-3439-4D20-8899-8DE6D7E39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1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191D-90EB-4E2C-9EAC-F249AB63D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66B840-7DB6-4CE1-AE85-7B7F1F1E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9266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NÂNG CAO NĂNG LỰC RA ĐỀ KIỂM TRA ĐỊNH KÌ 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MÔN LỊCH SỬ - ĐỊA LÍ THEO THÔNG TƯ 22/2016/TT- BGDĐT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cấu</a:t>
            </a:r>
            <a:r>
              <a:rPr lang="en-US" b="1" dirty="0" smtClean="0"/>
              <a:t> </a:t>
            </a:r>
            <a:r>
              <a:rPr lang="en-US" b="1" dirty="0" err="1" smtClean="0"/>
              <a:t>trúc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đề</a:t>
            </a:r>
            <a:r>
              <a:rPr lang="en-US" b="1" dirty="0" smtClean="0"/>
              <a:t> </a:t>
            </a:r>
            <a:r>
              <a:rPr lang="en-US" b="1" dirty="0" err="1" smtClean="0"/>
              <a:t>kiểm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kì</a:t>
            </a:r>
            <a:r>
              <a:rPr lang="en-US" b="1" dirty="0" smtClean="0"/>
              <a:t> </a:t>
            </a:r>
            <a:r>
              <a:rPr lang="en-US" b="1" dirty="0" err="1" smtClean="0"/>
              <a:t>để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tham</a:t>
            </a:r>
            <a:r>
              <a:rPr lang="en-US" b="1" dirty="0" smtClean="0"/>
              <a:t> </a:t>
            </a:r>
            <a:r>
              <a:rPr lang="en-US" b="1" dirty="0" err="1" smtClean="0"/>
              <a:t>khảo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1.1 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 err="1" smtClean="0"/>
              <a:t>Lịch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cân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. </a:t>
            </a:r>
            <a:r>
              <a:rPr lang="en-US" dirty="0" err="1" smtClean="0"/>
              <a:t>Lịch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50%,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lí</a:t>
            </a:r>
            <a:r>
              <a:rPr lang="en-US" dirty="0" smtClean="0"/>
              <a:t>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50%.</a:t>
            </a:r>
          </a:p>
          <a:p>
            <a:r>
              <a:rPr lang="en-US" dirty="0" smtClean="0"/>
              <a:t> 1.2.Tỉ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: 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1:  </a:t>
            </a:r>
            <a:r>
              <a:rPr lang="en-US" dirty="0" err="1" smtClean="0"/>
              <a:t>Khoảng</a:t>
            </a:r>
            <a:r>
              <a:rPr lang="en-US" dirty="0" smtClean="0"/>
              <a:t> 40%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2: </a:t>
            </a:r>
            <a:r>
              <a:rPr lang="en-US" dirty="0" err="1" smtClean="0"/>
              <a:t>Khoảng</a:t>
            </a:r>
            <a:r>
              <a:rPr lang="en-US" dirty="0" smtClean="0"/>
              <a:t> 30%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3: </a:t>
            </a:r>
            <a:r>
              <a:rPr lang="en-US" dirty="0" err="1" smtClean="0"/>
              <a:t>Khoảng</a:t>
            </a:r>
            <a:r>
              <a:rPr lang="en-US" dirty="0" smtClean="0"/>
              <a:t> 20%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4: </a:t>
            </a:r>
            <a:r>
              <a:rPr lang="en-US" dirty="0" err="1" smtClean="0"/>
              <a:t>Khoảng</a:t>
            </a:r>
            <a:r>
              <a:rPr lang="en-US" dirty="0" smtClean="0"/>
              <a:t> 10%</a:t>
            </a:r>
          </a:p>
          <a:p>
            <a:r>
              <a:rPr lang="en-US" dirty="0" smtClean="0"/>
              <a:t> 1.3. 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 smtClean="0"/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/>
              <a:t>ểm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trắc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60%  (</a:t>
            </a:r>
            <a:r>
              <a:rPr lang="en-US" dirty="0" err="1" smtClean="0"/>
              <a:t>Khoảng</a:t>
            </a:r>
            <a:r>
              <a:rPr lang="en-US" dirty="0" smtClean="0"/>
              <a:t> 6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40% (</a:t>
            </a:r>
            <a:r>
              <a:rPr lang="en-US" dirty="0" err="1" smtClean="0"/>
              <a:t>Khoảng</a:t>
            </a:r>
            <a:r>
              <a:rPr lang="en-US" dirty="0" smtClean="0"/>
              <a:t> 4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1 </a:t>
            </a:r>
            <a:r>
              <a:rPr lang="en-US" dirty="0" err="1" smtClean="0"/>
              <a:t>điểm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1.4.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35 – 40 </a:t>
            </a:r>
            <a:r>
              <a:rPr lang="en-US" dirty="0" err="1" smtClean="0"/>
              <a:t>phút</a:t>
            </a:r>
            <a:r>
              <a:rPr lang="en-US" dirty="0" smtClean="0"/>
              <a:t>.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thang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10.</a:t>
            </a:r>
          </a:p>
          <a:p>
            <a:r>
              <a:rPr lang="en-US" dirty="0" smtClean="0"/>
              <a:t>1.5.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quát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,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62" y="304800"/>
            <a:ext cx="8218917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968).</a:t>
            </a:r>
          </a:p>
          <a:p>
            <a:pPr marL="285750" indent="-285750">
              <a:buFont typeface="Wingdings 2" pitchFamily="18" charset="2"/>
              <a:buChar char="£"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vi-VN" dirty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0" y="2623634"/>
            <a:ext cx="918713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</a:t>
            </a:r>
          </a:p>
          <a:p>
            <a:pPr eaLnBrk="1" hangingPunct="1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0" y="-1588"/>
            <a:ext cx="826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Câu 7.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Chọn mỗi ý ở cột A với một ý ở cột B và đánh mũi tên thể hiện mối liên hệ giữa</a:t>
            </a:r>
          </a:p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tự nhiên và hoạt động sản xuất ở Tây Nguyên :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981200" y="64452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b="1"/>
              <a:t>A				B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7250" y="1014413"/>
          <a:ext cx="6553200" cy="946404"/>
        </p:xfrm>
        <a:graphic>
          <a:graphicData uri="http://schemas.openxmlformats.org/drawingml/2006/table">
            <a:tbl>
              <a:tblPr/>
              <a:tblGrid>
                <a:gridCol w="2833688"/>
                <a:gridCol w="1011237"/>
                <a:gridCol w="2708275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Khí hậu lạnh quanh năm.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Khai thác khoáng sản.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Đất dốc.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Làm ruộng bậc thang.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Có nhiều khoáng sản.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Trồng rau, quả xứ lạnh.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TextBox 8"/>
          <p:cNvSpPr txBox="1">
            <a:spLocks noChangeArrowheads="1"/>
          </p:cNvSpPr>
          <p:nvPr/>
        </p:nvSpPr>
        <p:spPr bwMode="auto">
          <a:xfrm>
            <a:off x="98425" y="1989138"/>
            <a:ext cx="6159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Câu 8. 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Quan sát bảng số liệu về độ cao của các cao nguyên sau 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76375" y="2420938"/>
          <a:ext cx="4229100" cy="1577340"/>
        </p:xfrm>
        <a:graphic>
          <a:graphicData uri="http://schemas.openxmlformats.org/drawingml/2006/table">
            <a:tbl>
              <a:tblPr/>
              <a:tblGrid>
                <a:gridCol w="2249488"/>
                <a:gridCol w="19796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Cao nguyên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Độ cao trung bình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Kon Tum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500m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Đắk Lắk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400m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Lâm Viên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1500m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Di Linh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5" name="TextBox 10"/>
          <p:cNvSpPr txBox="1">
            <a:spLocks noChangeArrowheads="1"/>
          </p:cNvSpPr>
          <p:nvPr/>
        </p:nvSpPr>
        <p:spPr bwMode="auto">
          <a:xfrm>
            <a:off x="82550" y="3978275"/>
            <a:ext cx="90789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Hãy xếp các cao nguyên trên theo thứ tự từ thấp đến cao.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Câu 9.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Hãy cho biết vì sao lúa gạo được trồng nhiều ở đồng bằng Bắc Bộ.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Câu 10.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Ở địa phương em không có những hoạt động sản xuất nào mà ở Tây Nguyên 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có? Hãy giải thích tại sao ở địa phương em lại không có những hoạt động sản xuất đó.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79388" y="115888"/>
            <a:ext cx="8247062" cy="701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Hướng dẫn chấm điểm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Mỗi câu trả lời đúng được 1,0 điểm ; tổng số điểm của đề là 10,0.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1.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Mốc thời gian ra đời của nước Văn Lang : năm 700 trước Công Nguyên (TCN).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2.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Khởi nghĩa Hai Bà Trưng : năm 40 ; trận Bạch Đằng năm 938 do Ngô Quyền 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lãnh đạo. 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3.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1 - b ; 		2 - c ; 			3 - d ;			4 - a.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4.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Đánh dấu X vào ý Dẹp loạn 12 sứ quân, thống nhất lại đất nước (năm 968).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5.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Đây là một dạng câu hỏi mở, học sinh lựa chọn một trong số nhân vật lịch sử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 thời Trần mà học sinh yêu thích nhất (có thể là Trần Quốc Tuấn, Trần Quốc Toản…).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 Học sinh nêu được tên của nhân vật và lí giải vì sao học sinh lựa chọn nhân vật này.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6.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Đánh dấu X vào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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trước ý : đồi với các đỉnh tròn, sườn thoải.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7.</a:t>
            </a:r>
            <a:r>
              <a:rPr lang="fr-FR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Nối mỗi ý ở cột A với một ý ở cột B cho thích hợp.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c;			2</a:t>
            </a:r>
            <a:r>
              <a:rPr lang="fr-FR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b;			3</a:t>
            </a:r>
            <a:r>
              <a:rPr lang="fr-FR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a.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8.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Thứ tự là : Đắk Lawsk, Kon Tum, Di Linh, Lâm Viên.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9.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Lúa dạo được trồng nhiều ở đồng bằng Bắc Bộ vì 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- Có đất phù sa màu mỡ ;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- Nguồn nước dồi dào ;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- Người dân có nhiều kinh nghiệm trong sản xuất.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 b="1" i="1">
                <a:latin typeface="Times New Roman" pitchFamily="18" charset="0"/>
                <a:cs typeface="Times New Roman" pitchFamily="18" charset="0"/>
              </a:rPr>
              <a:t>Câu 10.</a:t>
            </a:r>
            <a:r>
              <a:rPr lang="fr-FR">
                <a:latin typeface="Times New Roman" pitchFamily="18" charset="0"/>
                <a:cs typeface="Times New Roman" pitchFamily="18" charset="0"/>
              </a:rPr>
              <a:t> Ở địa phương em không có những hoạt động sản xuất nào mà ở Tây Nguyên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 có – đây là câu mở trên cơ sở khai thác hiểu biết của học sinh về hoạt động sản xuất 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của địa phương. Học sinh phải biết dựa vào sự khác biệt về đặc điểm tự nhiên của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 địa phương so với Tây Nguyên để lí giải được tại sao ở địa phương mình không có</a:t>
            </a: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 hoạt động sản xuất đó.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FR">
                <a:latin typeface="Times New Roman" pitchFamily="18" charset="0"/>
                <a:cs typeface="Times New Roman" pitchFamily="18" charset="0"/>
              </a:rPr>
              <a:t> 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4649"/>
              </p:ext>
            </p:extLst>
          </p:nvPr>
        </p:nvGraphicFramePr>
        <p:xfrm>
          <a:off x="304800" y="609600"/>
          <a:ext cx="8574089" cy="608198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857767"/>
                <a:gridCol w="972370"/>
                <a:gridCol w="495281"/>
                <a:gridCol w="468382"/>
                <a:gridCol w="468382"/>
                <a:gridCol w="468382"/>
                <a:gridCol w="468382"/>
                <a:gridCol w="508733"/>
                <a:gridCol w="508733"/>
                <a:gridCol w="463635"/>
                <a:gridCol w="450978"/>
                <a:gridCol w="443064"/>
              </a:tblGrid>
              <a:tr h="245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Mức</a:t>
                      </a:r>
                      <a:r>
                        <a:rPr lang="en-US" sz="1400" dirty="0">
                          <a:effectLst/>
                        </a:rPr>
                        <a:t> 1</a:t>
                      </a:r>
                      <a:endParaRPr lang="en-US" sz="1400" dirty="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2403" marR="52403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Mức 2</a:t>
                      </a:r>
                      <a:endParaRPr lang="en-US" sz="14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2403" marR="52403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Mức 3</a:t>
                      </a:r>
                      <a:endParaRPr lang="en-US" sz="14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2403" marR="52403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Mức 4</a:t>
                      </a:r>
                      <a:endParaRPr lang="en-US" sz="14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2403" marR="52403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Tổng</a:t>
                      </a:r>
                      <a:endParaRPr lang="en-US" sz="1400">
                        <a:effectLst/>
                        <a:latin typeface="Times New Roman"/>
                        <a:ea typeface="Arial"/>
                      </a:endParaRPr>
                    </a:p>
                  </a:txBody>
                  <a:tcPr marL="52403" marR="52403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3565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 TCN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179 TCN )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49075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giành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179 TCN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938 )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49075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938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1009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1009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1226)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trần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1226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1400)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34808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Dãy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Sơn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Bắc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Tây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en-US" sz="1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Bắc</a:t>
                      </a: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14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  <a:tr h="24537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en-US" sz="14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52403" marR="52403" marT="0" marB="0" anchor="ctr"/>
                </a:tc>
              </a:tr>
            </a:tbl>
          </a:graphicData>
        </a:graphic>
      </p:graphicFrame>
      <p:sp>
        <p:nvSpPr>
          <p:cNvPr id="13598" name="Rectangle 1"/>
          <p:cNvSpPr>
            <a:spLocks noChangeArrowheads="1"/>
          </p:cNvSpPr>
          <p:nvPr/>
        </p:nvSpPr>
        <p:spPr bwMode="auto">
          <a:xfrm>
            <a:off x="1943100" y="1497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76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36713"/>
              </p:ext>
            </p:extLst>
          </p:nvPr>
        </p:nvGraphicFramePr>
        <p:xfrm>
          <a:off x="250825" y="549275"/>
          <a:ext cx="8640762" cy="632659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495038"/>
                <a:gridCol w="745993"/>
                <a:gridCol w="364087"/>
                <a:gridCol w="334390"/>
                <a:gridCol w="334390"/>
                <a:gridCol w="353990"/>
                <a:gridCol w="353990"/>
                <a:gridCol w="334390"/>
                <a:gridCol w="334390"/>
                <a:gridCol w="334390"/>
                <a:gridCol w="334390"/>
                <a:gridCol w="321324"/>
              </a:tblGrid>
              <a:tr h="5607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 và số điểm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2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3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Mức 4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6078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TL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Miền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Bắc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đấu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thống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( 1954 – 1975 )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64651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( 1975 – nay )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56078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Nam,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Á,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56078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phi,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Mĩ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56078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Châu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Nam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Cực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câu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56078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điểm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2803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endParaRPr lang="en-US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  <a:tr h="632593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4882" marR="64882" marT="0" marB="0" anchor="ctr"/>
                </a:tc>
              </a:tr>
            </a:tbl>
          </a:graphicData>
        </a:graphic>
      </p:graphicFrame>
      <p:sp>
        <p:nvSpPr>
          <p:cNvPr id="14522" name="Rectangle 1"/>
          <p:cNvSpPr>
            <a:spLocks noChangeArrowheads="1"/>
          </p:cNvSpPr>
          <p:nvPr/>
        </p:nvSpPr>
        <p:spPr bwMode="auto">
          <a:xfrm>
            <a:off x="14049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4523" name="TextBox 5"/>
          <p:cNvSpPr txBox="1">
            <a:spLocks noChangeArrowheads="1"/>
          </p:cNvSpPr>
          <p:nvPr/>
        </p:nvSpPr>
        <p:spPr bwMode="auto">
          <a:xfrm>
            <a:off x="1404938" y="15875"/>
            <a:ext cx="4102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800139" y="533400"/>
            <a:ext cx="778944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40959"/>
              </p:ext>
            </p:extLst>
          </p:nvPr>
        </p:nvGraphicFramePr>
        <p:xfrm>
          <a:off x="1295400" y="2702034"/>
          <a:ext cx="1895475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954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Lang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Lạc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Cồ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e)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3878"/>
              </p:ext>
            </p:extLst>
          </p:nvPr>
        </p:nvGraphicFramePr>
        <p:xfrm>
          <a:off x="4876800" y="2717800"/>
          <a:ext cx="230505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05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Đinh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Lĩnh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Vua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Hùng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3. An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Vương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4.Hồ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Ly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Thánh</a:t>
                      </a:r>
                      <a:r>
                        <a:rPr lang="en-US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Tông</a:t>
                      </a:r>
                      <a:endParaRPr lang="vi-VN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4572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VD2: Ai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marL="342900" indent="-342900"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Phùng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618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00494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Dao,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ho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Ê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Nùng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Á?</a:t>
            </a:r>
          </a:p>
          <a:p>
            <a:pPr marL="342900" indent="-342900" eaLnBrk="1" hangingPunct="1"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Á                                                     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AutoNum type="alpha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 Á                                                       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Á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6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95288" y="188913"/>
            <a:ext cx="852011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iểu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kiến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VD1: Theo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”? (LS4)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…………………………………………………………………………………...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30/4/1975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”? (LS5)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58314"/>
              </p:ext>
            </p:extLst>
          </p:nvPr>
        </p:nvGraphicFramePr>
        <p:xfrm>
          <a:off x="2743200" y="3927256"/>
          <a:ext cx="5395913" cy="296227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669075"/>
                <a:gridCol w="1714803"/>
                <a:gridCol w="2012035"/>
              </a:tblGrid>
              <a:tr h="22786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Địa hình</a:t>
                      </a:r>
                      <a:endParaRPr lang="en-US" sz="13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hậu</a:t>
                      </a:r>
                      <a:endParaRPr lang="en-US" sz="13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/>
                </a:tc>
              </a:tr>
              <a:tr h="13672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Dãy</a:t>
                      </a: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Sơn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………………………………………………………………………………………..........</a:t>
                      </a:r>
                      <a:endParaRPr lang="en-US" sz="13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…………………………………………………………………………………………………………………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</a:tr>
              <a:tr h="13672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Tây</a:t>
                      </a: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………………………………………………………………………………………..........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…………………………………………………………………………………………………………………</a:t>
                      </a:r>
                      <a:endParaRPr lang="en-US" sz="13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2" marR="68592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8313" y="333375"/>
            <a:ext cx="8523287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quen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,…..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(LS 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(LS 5)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							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  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rừng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  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81000" y="381000"/>
            <a:ext cx="845185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,….</a:t>
            </a:r>
          </a:p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……………………………………………………………………………………..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VD2: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……………………………………………………………………………………..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07950" y="92075"/>
            <a:ext cx="6819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VD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Đánh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Lang:</a:t>
            </a:r>
          </a:p>
          <a:p>
            <a:pPr eaLnBrk="1" hangingPunct="1"/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628808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5288" y="2492375"/>
          <a:ext cx="6081712" cy="157797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040856"/>
                <a:gridCol w="3040856"/>
              </a:tblGrid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Năm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xảy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ra</a:t>
                      </a:r>
                      <a:endParaRPr lang="en-US" sz="1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Người lãnh đạo</a:t>
                      </a:r>
                      <a:endParaRPr lang="en-US" sz="18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</a:tr>
              <a:tr h="631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……………………………….</a:t>
                      </a:r>
                      <a:endParaRPr lang="en-US" sz="1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Hai Bà Trưng</a:t>
                      </a:r>
                      <a:endParaRPr lang="en-US" sz="180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</a:tr>
              <a:tr h="631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err="1">
                          <a:effectLst/>
                        </a:rPr>
                        <a:t>Trận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Bạch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Đằng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năm</a:t>
                      </a:r>
                      <a:r>
                        <a:rPr lang="en-US" sz="1800" dirty="0">
                          <a:effectLst/>
                        </a:rPr>
                        <a:t> 938</a:t>
                      </a:r>
                      <a:endParaRPr lang="en-US" sz="1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……………………………………</a:t>
                      </a:r>
                      <a:endParaRPr lang="en-US" sz="1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91" marR="68591" marT="0" marB="0"/>
                </a:tc>
              </a:tr>
            </a:tbl>
          </a:graphicData>
        </a:graphic>
      </p:graphicFrame>
      <p:sp>
        <p:nvSpPr>
          <p:cNvPr id="15378" name="TextBox 14"/>
          <p:cNvSpPr txBox="1">
            <a:spLocks noChangeArrowheads="1"/>
          </p:cNvSpPr>
          <p:nvPr/>
        </p:nvSpPr>
        <p:spPr bwMode="auto">
          <a:xfrm>
            <a:off x="107950" y="2054225"/>
            <a:ext cx="5618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Câu 2:</a:t>
            </a:r>
            <a:r>
              <a:rPr lang="en-US"/>
              <a:t> Điền vào chỗ chấm trong bảng cho thích hợp:</a:t>
            </a:r>
          </a:p>
          <a:p>
            <a:pPr eaLnBrk="1" hangingPunct="1"/>
            <a:endParaRPr lang="vi-VN"/>
          </a:p>
        </p:txBody>
      </p:sp>
      <p:sp>
        <p:nvSpPr>
          <p:cNvPr id="15379" name="TextBox 15"/>
          <p:cNvSpPr txBox="1">
            <a:spLocks noChangeArrowheads="1"/>
          </p:cNvSpPr>
          <p:nvPr/>
        </p:nvSpPr>
        <p:spPr bwMode="auto">
          <a:xfrm>
            <a:off x="107950" y="4076700"/>
            <a:ext cx="91455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Câu 3</a:t>
            </a:r>
            <a:r>
              <a:rPr lang="en-US"/>
              <a:t>: Chọn và điền các từ ngữ cho sẵn sau đây vào chỗ chấm (…) của đoạn văn cho</a:t>
            </a:r>
          </a:p>
          <a:p>
            <a:pPr eaLnBrk="1" hangingPunct="1"/>
            <a:r>
              <a:rPr lang="en-US"/>
              <a:t> thích hợp:</a:t>
            </a:r>
          </a:p>
          <a:p>
            <a:pPr eaLnBrk="1" hangingPunct="1"/>
            <a:r>
              <a:rPr lang="en-US" b="1" i="1"/>
              <a:t>đổi tên Đại La				ở trung tâm đất nước</a:t>
            </a:r>
          </a:p>
          <a:p>
            <a:pPr eaLnBrk="1" hangingPunct="1"/>
            <a:r>
              <a:rPr lang="en-US" b="1" i="1"/>
              <a:t>cuộc sống ấm no			từ miền núi chật hẹp</a:t>
            </a:r>
          </a:p>
          <a:p>
            <a:pPr eaLnBrk="1" hangingPunct="1"/>
            <a:r>
              <a:rPr lang="en-US"/>
              <a:t>Vua thấy đây là vùng đất…………………………. (1) đất rộng lại bằng phẳng, dân cư</a:t>
            </a:r>
          </a:p>
          <a:p>
            <a:pPr eaLnBrk="1" hangingPunct="1"/>
            <a:r>
              <a:rPr lang="en-US"/>
              <a:t>không khổ vì ngập lụt, muôn vật phong phú tốt tươi. Càng nghĩ, vua càng tin rằng muốn</a:t>
            </a:r>
          </a:p>
          <a:p>
            <a:pPr eaLnBrk="1" hangingPunct="1"/>
            <a:r>
              <a:rPr lang="en-US"/>
              <a:t>cho con cháu đời sau xây dựng được …………… (2) thì phải dời đô…………… (3)</a:t>
            </a:r>
          </a:p>
          <a:p>
            <a:pPr eaLnBrk="1" hangingPunct="1"/>
            <a:r>
              <a:rPr lang="en-US"/>
              <a:t>Hoa Lư về vùng đất đồng bằng rộng lớn màu mỡ này. Mùa thu năm ấy, kinh đô được </a:t>
            </a:r>
          </a:p>
          <a:p>
            <a:pPr eaLnBrk="1" hangingPunct="1"/>
            <a:r>
              <a:rPr lang="en-US"/>
              <a:t>dời ra thành Đại La. Lý Thái Tổ phán truyền …………..(4) thành Thăng Long.</a:t>
            </a:r>
          </a:p>
          <a:p>
            <a:pPr eaLnBrk="1" hangingPunct="1"/>
            <a:endParaRPr lang="vi-VN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4&quot;/&gt;&lt;/object&gt;&lt;object type=&quot;3&quot; unique_id=&quot;10004&quot;&gt;&lt;property id=&quot;20148&quot; value=&quot;5&quot;/&gt;&lt;property id=&quot;20300&quot; value=&quot;Slide 2&quot;/&gt;&lt;property id=&quot;20307&quot; value=&quot;267&quot;/&gt;&lt;/object&gt;&lt;object type=&quot;3&quot; unique_id=&quot;10005&quot;&gt;&lt;property id=&quot;20148&quot; value=&quot;5&quot;/&gt;&lt;property id=&quot;20300&quot; value=&quot;Slide 3&quot;/&gt;&lt;property id=&quot;20307&quot; value=&quot;272&quot;/&gt;&lt;/object&gt;&lt;object type=&quot;3&quot; unique_id=&quot;10006&quot;&gt;&lt;property id=&quot;20148&quot; value=&quot;5&quot;/&gt;&lt;property id=&quot;20300&quot; value=&quot;Slide 4&quot;/&gt;&lt;property id=&quot;20307&quot; value=&quot;257&quot;/&gt;&lt;/object&gt;&lt;object type=&quot;3&quot; unique_id=&quot;10007&quot;&gt;&lt;property id=&quot;20148&quot; value=&quot;5&quot;/&gt;&lt;property id=&quot;20300&quot; value=&quot;Slide 5&quot;/&gt;&lt;property id=&quot;20307&quot; value=&quot;275&quot;/&gt;&lt;/object&gt;&lt;object type=&quot;3&quot; unique_id=&quot;10008&quot;&gt;&lt;property id=&quot;20148&quot; value=&quot;5&quot;/&gt;&lt;property id=&quot;20300&quot; value=&quot;Slide 6&quot;/&gt;&lt;property id=&quot;20307&quot; value=&quot;258&quot;/&gt;&lt;/object&gt;&lt;object type=&quot;3&quot; unique_id=&quot;10009&quot;&gt;&lt;property id=&quot;20148&quot; value=&quot;5&quot;/&gt;&lt;property id=&quot;20300&quot; value=&quot;Slide 7&quot;/&gt;&lt;property id=&quot;20307&quot; value=&quot;259&quot;/&gt;&lt;/object&gt;&lt;object type=&quot;3&quot; unique_id=&quot;10010&quot;&gt;&lt;property id=&quot;20148&quot; value=&quot;5&quot;/&gt;&lt;property id=&quot;20300&quot; value=&quot;Slide 8&quot;/&gt;&lt;property id=&quot;20307&quot; value=&quot;260&quot;/&gt;&lt;/object&gt;&lt;object type=&quot;3&quot; unique_id=&quot;10011&quot;&gt;&lt;property id=&quot;20148&quot; value=&quot;5&quot;/&gt;&lt;property id=&quot;20300&quot; value=&quot;Slide 9&quot;/&gt;&lt;property id=&quot;20307&quot; value=&quot;268&quot;/&gt;&lt;/object&gt;&lt;object type=&quot;3&quot; unique_id=&quot;10012&quot;&gt;&lt;property id=&quot;20148&quot; value=&quot;5&quot;/&gt;&lt;property id=&quot;20300&quot; value=&quot;Slide 10&quot;/&gt;&lt;property id=&quot;20307&quot; value=&quot;269&quot;/&gt;&lt;/object&gt;&lt;object type=&quot;3&quot; unique_id=&quot;10013&quot;&gt;&lt;property id=&quot;20148&quot; value=&quot;5&quot;/&gt;&lt;property id=&quot;20300&quot; value=&quot;Slide 11&quot;/&gt;&lt;property id=&quot;20307&quot; value=&quot;270&quot;/&gt;&lt;/object&gt;&lt;object type=&quot;3&quot; unique_id=&quot;10014&quot;&gt;&lt;property id=&quot;20148&quot; value=&quot;5&quot;/&gt;&lt;property id=&quot;20300&quot; value=&quot;Slide 12&quot;/&gt;&lt;property id=&quot;20307&quot; value=&quot;271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ách thức xây dựng đề kiểm tra LS&amp;Đ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cách thức xây dựng đề kiểm tra LS&amp;ĐL</Template>
  <TotalTime>73</TotalTime>
  <Words>1906</Words>
  <Application>Microsoft Office PowerPoint</Application>
  <PresentationFormat>On-screen Show (4:3)</PresentationFormat>
  <Paragraphs>603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 2</vt:lpstr>
      <vt:lpstr>Wingdings 3</vt:lpstr>
      <vt:lpstr>cách thức xây dựng đề kiểm tra LS&amp;ĐL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33</cp:revision>
  <dcterms:created xsi:type="dcterms:W3CDTF">2017-02-12T15:10:59Z</dcterms:created>
  <dcterms:modified xsi:type="dcterms:W3CDTF">2017-02-28T04:13:17Z</dcterms:modified>
</cp:coreProperties>
</file>